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483" r:id="rId119"/>
    <p:sldId id="373" r:id="rId120"/>
    <p:sldId id="374" r:id="rId121"/>
    <p:sldId id="484" r:id="rId122"/>
    <p:sldId id="375" r:id="rId123"/>
    <p:sldId id="376" r:id="rId124"/>
    <p:sldId id="485" r:id="rId125"/>
    <p:sldId id="377" r:id="rId126"/>
    <p:sldId id="378" r:id="rId127"/>
    <p:sldId id="486"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Lst>
  <p:sldSz cx="12192000" cy="6858000"/>
  <p:notesSz cx="6858000" cy="9144000"/>
  <p:embeddedFontLst>
    <p:embeddedFont>
      <p:font typeface="Calibri" panose="020F0502020204030204" pitchFamily="34" charset="0"/>
      <p:regular r:id="rId234"/>
      <p:bold r:id="rId235"/>
      <p:italic r:id="rId236"/>
      <p:boldItalic r:id="rId237"/>
    </p:embeddedFont>
    <p:embeddedFont>
      <p:font typeface="Montserrat" panose="02000000000000000000" pitchFamily="2" charset="0"/>
      <p:regular r:id="rId238"/>
      <p:bold r:id="rId239"/>
      <p:italic r:id="rId240"/>
      <p:boldItalic r:id="rId241"/>
    </p:embeddedFont>
    <p:embeddedFont>
      <p:font typeface="Roboto" panose="02000000000000000000" pitchFamily="2" charset="0"/>
      <p:regular r:id="rId242"/>
      <p:bold r:id="rId243"/>
      <p:italic r:id="rId244"/>
      <p:boldItalic r:id="rId2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6" roundtripDataSignature="AMtx7miCH8PCvCa0qkj8/9t9f8dHeu0M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8551A0-BF31-446D-8152-F20F73FF3890}">
  <a:tblStyle styleId="{3F8551A0-BF31-446D-8152-F20F73FF389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slide" Target="slides/slide225.xml" /><Relationship Id="rId247" Type="http://schemas.openxmlformats.org/officeDocument/2006/relationships/presProps" Target="presProps.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slide" Target="slides/slide215.xml" /><Relationship Id="rId237" Type="http://schemas.openxmlformats.org/officeDocument/2006/relationships/font" Target="fonts/font4.fntdata" /><Relationship Id="rId22" Type="http://schemas.openxmlformats.org/officeDocument/2006/relationships/slide" Target="slides/slide21.xml" /><Relationship Id="rId43" Type="http://schemas.openxmlformats.org/officeDocument/2006/relationships/slide" Target="slides/slide42.xml" /><Relationship Id="rId64" Type="http://schemas.openxmlformats.org/officeDocument/2006/relationships/slide" Target="slides/slide63.xml" /><Relationship Id="rId118" Type="http://schemas.openxmlformats.org/officeDocument/2006/relationships/slide" Target="slides/slide117.xml" /><Relationship Id="rId139" Type="http://schemas.openxmlformats.org/officeDocument/2006/relationships/slide" Target="slides/slide138.xml" /><Relationship Id="rId85" Type="http://schemas.openxmlformats.org/officeDocument/2006/relationships/slide" Target="slides/slide84.xml" /><Relationship Id="rId150" Type="http://schemas.openxmlformats.org/officeDocument/2006/relationships/slide" Target="slides/slide149.xml" /><Relationship Id="rId171" Type="http://schemas.openxmlformats.org/officeDocument/2006/relationships/slide" Target="slides/slide170.xml" /><Relationship Id="rId192" Type="http://schemas.openxmlformats.org/officeDocument/2006/relationships/slide" Target="slides/slide191.xml" /><Relationship Id="rId206" Type="http://schemas.openxmlformats.org/officeDocument/2006/relationships/slide" Target="slides/slide205.xml" /><Relationship Id="rId227" Type="http://schemas.openxmlformats.org/officeDocument/2006/relationships/slide" Target="slides/slide226.xml" /><Relationship Id="rId248" Type="http://schemas.openxmlformats.org/officeDocument/2006/relationships/viewProps" Target="viewProps.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217" Type="http://schemas.openxmlformats.org/officeDocument/2006/relationships/slide" Target="slides/slide216.xml" /><Relationship Id="rId1" Type="http://schemas.openxmlformats.org/officeDocument/2006/relationships/slideMaster" Target="slideMasters/slideMaster1.xml" /><Relationship Id="rId6" Type="http://schemas.openxmlformats.org/officeDocument/2006/relationships/slide" Target="slides/slide5.xml" /><Relationship Id="rId212" Type="http://schemas.openxmlformats.org/officeDocument/2006/relationships/slide" Target="slides/slide211.xml" /><Relationship Id="rId233" Type="http://schemas.openxmlformats.org/officeDocument/2006/relationships/notesMaster" Target="notesMasters/notesMaster1.xml" /><Relationship Id="rId238" Type="http://schemas.openxmlformats.org/officeDocument/2006/relationships/font" Target="fonts/font5.fntdata"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172" Type="http://schemas.openxmlformats.org/officeDocument/2006/relationships/slide" Target="slides/slide171.xml" /><Relationship Id="rId193" Type="http://schemas.openxmlformats.org/officeDocument/2006/relationships/slide" Target="slides/slide192.xml" /><Relationship Id="rId202" Type="http://schemas.openxmlformats.org/officeDocument/2006/relationships/slide" Target="slides/slide201.xml" /><Relationship Id="rId207" Type="http://schemas.openxmlformats.org/officeDocument/2006/relationships/slide" Target="slides/slide206.xml" /><Relationship Id="rId223" Type="http://schemas.openxmlformats.org/officeDocument/2006/relationships/slide" Target="slides/slide222.xml" /><Relationship Id="rId228" Type="http://schemas.openxmlformats.org/officeDocument/2006/relationships/slide" Target="slides/slide227.xml" /><Relationship Id="rId244" Type="http://schemas.openxmlformats.org/officeDocument/2006/relationships/font" Target="fonts/font11.fntdata" /><Relationship Id="rId249" Type="http://schemas.openxmlformats.org/officeDocument/2006/relationships/theme" Target="theme/theme1.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13" Type="http://schemas.openxmlformats.org/officeDocument/2006/relationships/slide" Target="slides/slide212.xml" /><Relationship Id="rId218" Type="http://schemas.openxmlformats.org/officeDocument/2006/relationships/slide" Target="slides/slide217.xml" /><Relationship Id="rId234" Type="http://schemas.openxmlformats.org/officeDocument/2006/relationships/font" Target="fonts/font1.fntdata" /><Relationship Id="rId239" Type="http://schemas.openxmlformats.org/officeDocument/2006/relationships/font" Target="fonts/font6.fntdata" /><Relationship Id="rId2" Type="http://schemas.openxmlformats.org/officeDocument/2006/relationships/slide" Target="slides/slide1.xml" /><Relationship Id="rId29" Type="http://schemas.openxmlformats.org/officeDocument/2006/relationships/slide" Target="slides/slide28.xml" /><Relationship Id="rId250" Type="http://schemas.openxmlformats.org/officeDocument/2006/relationships/tableStyles" Target="tableStyles.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229" Type="http://schemas.openxmlformats.org/officeDocument/2006/relationships/slide" Target="slides/slide228.xml" /><Relationship Id="rId19" Type="http://schemas.openxmlformats.org/officeDocument/2006/relationships/slide" Target="slides/slide18.xml" /><Relationship Id="rId224" Type="http://schemas.openxmlformats.org/officeDocument/2006/relationships/slide" Target="slides/slide223.xml" /><Relationship Id="rId240" Type="http://schemas.openxmlformats.org/officeDocument/2006/relationships/font" Target="fonts/font7.fntdata" /><Relationship Id="rId245" Type="http://schemas.openxmlformats.org/officeDocument/2006/relationships/font" Target="fonts/font12.fntdata"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slide" Target="slides/slide218.xml" /><Relationship Id="rId3" Type="http://schemas.openxmlformats.org/officeDocument/2006/relationships/slide" Target="slides/slide2.xml" /><Relationship Id="rId214" Type="http://schemas.openxmlformats.org/officeDocument/2006/relationships/slide" Target="slides/slide213.xml" /><Relationship Id="rId230" Type="http://schemas.openxmlformats.org/officeDocument/2006/relationships/slide" Target="slides/slide229.xml" /><Relationship Id="rId235" Type="http://schemas.openxmlformats.org/officeDocument/2006/relationships/font" Target="fonts/font2.fntdata"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slide" Target="slides/slide219.xml" /><Relationship Id="rId225" Type="http://schemas.openxmlformats.org/officeDocument/2006/relationships/slide" Target="slides/slide224.xml" /><Relationship Id="rId241" Type="http://schemas.openxmlformats.org/officeDocument/2006/relationships/font" Target="fonts/font8.fntdata" /><Relationship Id="rId246" Type="http://customschemas.google.com/relationships/presentationmetadata" Target="metadata"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slide" Target="slides/slide209.xml" /><Relationship Id="rId215" Type="http://schemas.openxmlformats.org/officeDocument/2006/relationships/slide" Target="slides/slide214.xml" /><Relationship Id="rId236" Type="http://schemas.openxmlformats.org/officeDocument/2006/relationships/font" Target="fonts/font3.fntdata" /><Relationship Id="rId26" Type="http://schemas.openxmlformats.org/officeDocument/2006/relationships/slide" Target="slides/slide25.xml" /><Relationship Id="rId231" Type="http://schemas.openxmlformats.org/officeDocument/2006/relationships/slide" Target="slides/slide230.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slide" Target="slides/slide220.xml" /><Relationship Id="rId242" Type="http://schemas.openxmlformats.org/officeDocument/2006/relationships/font" Target="fonts/font9.fntdata"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 Id="rId211" Type="http://schemas.openxmlformats.org/officeDocument/2006/relationships/slide" Target="slides/slide210.xml" /><Relationship Id="rId232" Type="http://schemas.openxmlformats.org/officeDocument/2006/relationships/slide" Target="slides/slide231.xml" /><Relationship Id="rId27" Type="http://schemas.openxmlformats.org/officeDocument/2006/relationships/slide" Target="slides/slide26.xml" /><Relationship Id="rId48" Type="http://schemas.openxmlformats.org/officeDocument/2006/relationships/slide" Target="slides/slide47.xml" /><Relationship Id="rId69" Type="http://schemas.openxmlformats.org/officeDocument/2006/relationships/slide" Target="slides/slide68.xml" /><Relationship Id="rId113" Type="http://schemas.openxmlformats.org/officeDocument/2006/relationships/slide" Target="slides/slide112.xml" /><Relationship Id="rId134" Type="http://schemas.openxmlformats.org/officeDocument/2006/relationships/slide" Target="slides/slide133.xml" /><Relationship Id="rId80" Type="http://schemas.openxmlformats.org/officeDocument/2006/relationships/slide" Target="slides/slide79.xml" /><Relationship Id="rId155" Type="http://schemas.openxmlformats.org/officeDocument/2006/relationships/slide" Target="slides/slide154.xml" /><Relationship Id="rId176" Type="http://schemas.openxmlformats.org/officeDocument/2006/relationships/slide" Target="slides/slide175.xml" /><Relationship Id="rId197" Type="http://schemas.openxmlformats.org/officeDocument/2006/relationships/slide" Target="slides/slide196.xml" /><Relationship Id="rId201" Type="http://schemas.openxmlformats.org/officeDocument/2006/relationships/slide" Target="slides/slide200.xml" /><Relationship Id="rId222" Type="http://schemas.openxmlformats.org/officeDocument/2006/relationships/slide" Target="slides/slide221.xml" /><Relationship Id="rId243" Type="http://schemas.openxmlformats.org/officeDocument/2006/relationships/font" Target="fonts/font10.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 /><Relationship Id="rId1" Type="http://schemas.openxmlformats.org/officeDocument/2006/relationships/notesMaster" Target="../notesMasters/notesMaster1.xml" /></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 /><Relationship Id="rId1" Type="http://schemas.openxmlformats.org/officeDocument/2006/relationships/notesMaster" Target="../notesMasters/notesMaster1.xml" /></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 /><Relationship Id="rId1" Type="http://schemas.openxmlformats.org/officeDocument/2006/relationships/notesMaster" Target="../notesMasters/notesMaster1.xml" /></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 /><Relationship Id="rId1" Type="http://schemas.openxmlformats.org/officeDocument/2006/relationships/notesMaster" Target="../notesMasters/notesMaster1.xml" /></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 /><Relationship Id="rId1" Type="http://schemas.openxmlformats.org/officeDocument/2006/relationships/notesMaster" Target="../notesMasters/notesMaster1.xml" /></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 /><Relationship Id="rId1" Type="http://schemas.openxmlformats.org/officeDocument/2006/relationships/notesMaster" Target="../notesMasters/notesMaster1.xml" /></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 /><Relationship Id="rId1" Type="http://schemas.openxmlformats.org/officeDocument/2006/relationships/notesMaster" Target="../notesMasters/notesMaster1.xml" /></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 /><Relationship Id="rId1" Type="http://schemas.openxmlformats.org/officeDocument/2006/relationships/notesMaster" Target="../notesMasters/notesMaster1.xml" /></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 /><Relationship Id="rId1" Type="http://schemas.openxmlformats.org/officeDocument/2006/relationships/notesMaster" Target="../notesMasters/notesMaster1.xml" /></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 /><Relationship Id="rId1" Type="http://schemas.openxmlformats.org/officeDocument/2006/relationships/notesMaster" Target="../notesMasters/notesMaster1.xml" /></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 /><Relationship Id="rId1" Type="http://schemas.openxmlformats.org/officeDocument/2006/relationships/notesMaster" Target="../notesMasters/notesMaster1.xml" /></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 /><Relationship Id="rId1" Type="http://schemas.openxmlformats.org/officeDocument/2006/relationships/notesMaster" Target="../notesMasters/notesMaster1.xml" /></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 /><Relationship Id="rId1" Type="http://schemas.openxmlformats.org/officeDocument/2006/relationships/notesMaster" Target="../notesMasters/notesMaster1.xml" /></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 /><Relationship Id="rId1" Type="http://schemas.openxmlformats.org/officeDocument/2006/relationships/notesMaster" Target="../notesMasters/notesMaster1.xml" /></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 /><Relationship Id="rId1" Type="http://schemas.openxmlformats.org/officeDocument/2006/relationships/notesMaster" Target="../notesMasters/notesMaster1.xml" /></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 /><Relationship Id="rId1" Type="http://schemas.openxmlformats.org/officeDocument/2006/relationships/notesMaster" Target="../notesMasters/notesMaster1.xml" /></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 /><Relationship Id="rId1" Type="http://schemas.openxmlformats.org/officeDocument/2006/relationships/notesMaster" Target="../notesMasters/notesMaster1.xml" /></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 /><Relationship Id="rId1" Type="http://schemas.openxmlformats.org/officeDocument/2006/relationships/notesMaster" Target="../notesMasters/notesMaster1.xml" /></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 /><Relationship Id="rId1" Type="http://schemas.openxmlformats.org/officeDocument/2006/relationships/notesMaster" Target="../notesMasters/notesMaster1.xml" /></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 /><Relationship Id="rId1" Type="http://schemas.openxmlformats.org/officeDocument/2006/relationships/notesMaster" Target="../notesMasters/notesMaster1.xml" /></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 /><Relationship Id="rId1" Type="http://schemas.openxmlformats.org/officeDocument/2006/relationships/notesMaster" Target="../notesMasters/notesMaster1.xml" /></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3" name="Google Shape;79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0" name="Google Shape;800;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4" name="Google Shape;81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857" name="Google Shape;857;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5" name="Google Shape;905;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8" name="Google Shape;1128;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5" name="Google Shape;1145;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3" name="Google Shape;1193;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8" name="Google Shape;1398;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0" name="Google Shape;1410;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6" name="Google Shape;1416;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2" name="Google Shape;1422;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8" name="Google Shape;1428;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0" name="Google Shape;1440;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6" name="Google Shape;1446;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2" name="Google Shape;1452;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8" name="Google Shape;1458;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4" name="Google Shape;1464;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0" name="Google Shape;1470;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6" name="Google Shape;1476;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2" name="Google Shape;1482;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03/19/2017 Section C</a:t>
            </a:r>
            <a:endParaRPr/>
          </a:p>
        </p:txBody>
      </p:sp>
      <p:sp>
        <p:nvSpPr>
          <p:cNvPr id="1483" name="Google Shape;1483;p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155</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9" name="Google Shape;1489;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4" name="Google Shape;149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0" name="Google Shape;1500;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21/03/2018 CC</a:t>
            </a:r>
            <a:endParaRPr/>
          </a:p>
        </p:txBody>
      </p:sp>
      <p:sp>
        <p:nvSpPr>
          <p:cNvPr id="1501" name="Google Shape;1501;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158</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7" name="Google Shape;1507;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7" name="Google Shape;1587;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3" name="Google Shape;1593;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9" name="Google Shape;159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5" name="Google Shape;1605;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7" name="Google Shape;1647;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3" name="Google Shape;1653;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9" name="Google Shape;1659;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4" name="Google Shape;1664;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cc</a:t>
            </a:r>
            <a:endParaRPr/>
          </a:p>
        </p:txBody>
      </p:sp>
      <p:sp>
        <p:nvSpPr>
          <p:cNvPr id="1665" name="Google Shape;1665;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167</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1" name="Google Shape;1671;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1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6" name="Google Shape;1676;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1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2" name="Google Shape;1682;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1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8" name="Google Shape;1688;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1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3" name="Google Shape;1693;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1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3" name="Google Shape;1743;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9" name="Google Shape;1749;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23/03/2018 cc</a:t>
            </a:r>
            <a:endParaRPr/>
          </a:p>
        </p:txBody>
      </p:sp>
      <p:sp>
        <p:nvSpPr>
          <p:cNvPr id="1750" name="Google Shape;1750;p1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174</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p1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5" name="Google Shape;1755;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7" name="Google Shape;1827;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21/03/18 CS C</a:t>
            </a:r>
            <a:endParaRPr/>
          </a:p>
        </p:txBody>
      </p:sp>
      <p:sp>
        <p:nvSpPr>
          <p:cNvPr id="1828" name="Google Shape;1828;p1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176</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1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4" name="Google Shape;1834;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p1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9" name="Google Shape;1839;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1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5" name="Google Shape;1845;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p1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0" name="Google Shape;1850;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5" name="Google Shape;1855;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1" name="Google Shape;1861;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1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7" name="Google Shape;1867;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2" name="Google Shape;1872;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1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7" name="Google Shape;1877;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1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3" name="Google Shape;1883;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p1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1" name="Google Shape;1921;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6" name="Google Shape;1926;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2" name="Google Shape;1952;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8" name="Google Shape;195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6" name="Google Shape;1966;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4" name="Google Shape;1974;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12290160ab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12290160ab4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2" name="Google Shape;1982;g12290160ab4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194</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12290160ab4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12290160ab4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0" name="Google Shape;1990;g12290160ab4_0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195</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2290160ab4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2290160ab4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7" name="Google Shape;1997;g12290160ab4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196</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2290160ab4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2290160ab4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4" name="Google Shape;2004;g12290160ab4_0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197</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12290160ab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12290160ab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1" name="Google Shape;2011;g12290160ab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198</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2290160ab4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2290160ab4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9" name="Google Shape;2019;g12290160ab4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199</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12290160ab4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5" name="Google Shape;2025;g12290160ab4_0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6" name="Google Shape;2026;g12290160ab4_0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200</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12290160ab4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12290160ab4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3" name="Google Shape;2033;g12290160ab4_0_1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201</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12290160ab4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12290160ab4_0_1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0" name="Google Shape;2040;g12290160ab4_0_1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202</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2290160ab4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2290160ab4_0_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7" name="Google Shape;2047;g12290160ab4_0_2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12290160ab4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12290160ab4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4" name="Google Shape;2054;g12290160ab4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204</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12290160ab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12290160ab4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g12290160ab4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205</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2290160ab4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2290160ab4_0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9" name="Google Shape;2069;g12290160ab4_0_2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206</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12290160ab4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12290160ab4_0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6" name="Google Shape;2076;g12290160ab4_0_1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207</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12290160ab4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12290160ab4_0_2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3" name="Google Shape;2083;g12290160ab4_0_2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208</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12290160ab4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12290160ab4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0" name="Google Shape;2090;g12290160ab4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209</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2290160ab4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2290160ab4_0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8" name="Google Shape;2098;g12290160ab4_0_2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210</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12290160ab4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12290160ab4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5" name="Google Shape;2105;g12290160ab4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211</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12290160ab4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12290160ab4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2" name="Google Shape;2112;g12290160ab4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212</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2290160ab4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2290160ab4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0" name="Google Shape;2120;g12290160ab4_0_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2290160ab4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2290160ab4_0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7" name="Google Shape;2127;g12290160ab4_0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214</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12290160ab4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12290160ab4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g12290160ab4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215</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12290160ab4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12290160ab4_0_2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2" name="Google Shape;2142;g12290160ab4_0_2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216</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12290160ab4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12290160ab4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9" name="Google Shape;2149;g12290160ab4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217</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12290160ab4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12290160ab4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7" name="Google Shape;2157;g12290160ab4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218</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2290160ab4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2290160ab4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4" name="Google Shape;2164;g12290160ab4_0_2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219</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12290160ab4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12290160ab4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1" name="Google Shape;2171;g12290160ab4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220</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12290160ab4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12290160ab4_0_2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9" name="Google Shape;2179;g12290160ab4_0_2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221</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2290160ab4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2290160ab4_0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7" name="Google Shape;2187;g12290160ab4_0_2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222</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12290160ab4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12290160ab4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5" name="Google Shape;2195;g12290160ab4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2290160ab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2290160ab4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3" name="Google Shape;2203;g12290160ab4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224</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2290160ab4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2290160ab4_0_3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1" name="Google Shape;2211;g12290160ab4_0_3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225</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12290160ab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12290160ab4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8" name="Google Shape;2218;g12290160ab4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226</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12290160ab4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12290160ab4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6" name="Google Shape;2226;g12290160ab4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227</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12290160ab4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12290160ab4_0_3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4" name="Google Shape;2234;g12290160ab4_0_3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228</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2290160ab4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2290160ab4_0_3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1" name="Google Shape;2241;g12290160ab4_0_3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229</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7" name="Google Shape;224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5" name="Google Shape;2255;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8211ce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118211ce0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g118211ce0a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8211ce0a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118211ce0a3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118211ce0a3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8211ce0a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g118211ce0a3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118211ce0a3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8211ce0a3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118211ce0a3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118211ce0a3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8211ce0a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g118211ce0a3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g118211ce0a3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 name="Google Shape;4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7" name="Google Shape;46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 name="Google Shape;53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1" name="Google Shape;59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7" name="Google Shape;59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5" name="Google Shape;61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1" name="Google Shape;711;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1" name="Google Shape;731;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8" name="Google Shape;738;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1"/>
          <p:cNvSpPr>
            <a:spLocks noGrp="1"/>
          </p:cNvSpPr>
          <p:nvPr>
            <p:ph type="pic" idx="2"/>
          </p:nvPr>
        </p:nvSpPr>
        <p:spPr>
          <a:xfrm>
            <a:off x="5183188" y="987425"/>
            <a:ext cx="6172200" cy="4873625"/>
          </a:xfrm>
          <a:prstGeom prst="rect">
            <a:avLst/>
          </a:prstGeom>
          <a:noFill/>
          <a:ln>
            <a:noFill/>
          </a:ln>
        </p:spPr>
      </p:sp>
      <p:sp>
        <p:nvSpPr>
          <p:cNvPr id="68" name="Google Shape;68;p1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 /><Relationship Id="rId1" Type="http://schemas.openxmlformats.org/officeDocument/2006/relationships/slideLayout" Target="../slideLayouts/slideLayout1.xml" /></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 /><Relationship Id="rId1" Type="http://schemas.openxmlformats.org/officeDocument/2006/relationships/slideLayout" Target="../slideLayouts/slideLayout1.xml" /></Relationships>
</file>

<file path=ppt/slides/_rels/slide102.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02.xml"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04.xml"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 /><Relationship Id="rId1" Type="http://schemas.openxmlformats.org/officeDocument/2006/relationships/slideLayout" Target="../slideLayouts/slideLayout1.xml" /></Relationships>
</file>

<file path=ppt/slides/_rels/slide10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06.xml"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 /><Relationship Id="rId1" Type="http://schemas.openxmlformats.org/officeDocument/2006/relationships/slideLayout" Target="../slideLayouts/slideLayout1.xml" /></Relationships>
</file>

<file path=ppt/slides/_rels/slide108.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108.xml"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3" Type="http://schemas.openxmlformats.org/officeDocument/2006/relationships/hyperlink" Target="https://forms.gle/QEge4junT8wYZ5hQ7" TargetMode="External" /><Relationship Id="rId2" Type="http://schemas.openxmlformats.org/officeDocument/2006/relationships/notesSlide" Target="../notesSlides/notesSlide10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10.xml.rels><?xml version="1.0" encoding="UTF-8" standalone="yes"?>
<Relationships xmlns="http://schemas.openxmlformats.org/package/2006/relationships"><Relationship Id="rId3" Type="http://schemas.openxmlformats.org/officeDocument/2006/relationships/hyperlink" Target="https://forms.gle/mj8Q82t1XWPTFXyc9" TargetMode="External"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 /><Relationship Id="rId1" Type="http://schemas.openxmlformats.org/officeDocument/2006/relationships/slideLayout" Target="../slideLayouts/slideLayout1.xml" /></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 /><Relationship Id="rId1" Type="http://schemas.openxmlformats.org/officeDocument/2006/relationships/slideLayout" Target="../slideLayouts/slideLayout1.xml" /></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 /><Relationship Id="rId1" Type="http://schemas.openxmlformats.org/officeDocument/2006/relationships/slideLayout" Target="../slideLayouts/slideLayout1.xml" /></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 /><Relationship Id="rId1" Type="http://schemas.openxmlformats.org/officeDocument/2006/relationships/slideLayout" Target="../slideLayouts/slideLayout1.xml" /></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 /><Relationship Id="rId1" Type="http://schemas.openxmlformats.org/officeDocument/2006/relationships/slideLayout" Target="../slideLayouts/slideLayout1.xml" /></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 /><Relationship Id="rId1" Type="http://schemas.openxmlformats.org/officeDocument/2006/relationships/slideLayout" Target="../slideLayouts/slideLayout1.xml" /></Relationships>
</file>

<file path=ppt/slides/_rels/slide1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17.xml" /><Relationship Id="rId1" Type="http://schemas.openxmlformats.org/officeDocument/2006/relationships/slideLayout" Target="../slideLayouts/slideLayout1.xml" /><Relationship Id="rId4" Type="http://schemas.openxmlformats.org/officeDocument/2006/relationships/image" Target="../media/image23.png" /></Relationships>
</file>

<file path=ppt/slides/_rels/slide118.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hyperlink" Target="https://forms.gle/QEge4junT8wYZ5hQ7" TargetMode="External"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20.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19.xml" /><Relationship Id="rId1" Type="http://schemas.openxmlformats.org/officeDocument/2006/relationships/slideLayout" Target="../slideLayouts/slideLayout1.xml" /><Relationship Id="rId4" Type="http://schemas.openxmlformats.org/officeDocument/2006/relationships/image" Target="../media/image23.png" /></Relationships>
</file>

<file path=ppt/slides/_rels/slide1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 /><Relationship Id="rId1" Type="http://schemas.openxmlformats.org/officeDocument/2006/relationships/slideLayout" Target="../slideLayouts/slideLayout1.xml" /></Relationships>
</file>

<file path=ppt/slides/_rels/slide123.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21.xml" /><Relationship Id="rId1" Type="http://schemas.openxmlformats.org/officeDocument/2006/relationships/slideLayout" Target="../slideLayouts/slideLayout1.xml" /><Relationship Id="rId4" Type="http://schemas.openxmlformats.org/officeDocument/2006/relationships/image" Target="../media/image26.png" /></Relationships>
</file>

<file path=ppt/slides/_rels/slide12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 /><Relationship Id="rId1" Type="http://schemas.openxmlformats.org/officeDocument/2006/relationships/slideLayout" Target="../slideLayouts/slideLayout1.xml" /></Relationships>
</file>

<file path=ppt/slides/_rels/slide126.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23.xml" /><Relationship Id="rId1" Type="http://schemas.openxmlformats.org/officeDocument/2006/relationships/slideLayout" Target="../slideLayouts/slideLayout1.xml" /><Relationship Id="rId4" Type="http://schemas.openxmlformats.org/officeDocument/2006/relationships/image" Target="../media/image26.png" /></Relationships>
</file>

<file path=ppt/slides/_rels/slide127.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30.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26.xml" /><Relationship Id="rId1" Type="http://schemas.openxmlformats.org/officeDocument/2006/relationships/slideLayout" Target="../slideLayouts/slideLayout1.xml" /><Relationship Id="rId6" Type="http://schemas.openxmlformats.org/officeDocument/2006/relationships/image" Target="../media/image31.png" /><Relationship Id="rId5" Type="http://schemas.openxmlformats.org/officeDocument/2006/relationships/image" Target="../media/image30.png" /><Relationship Id="rId4" Type="http://schemas.openxmlformats.org/officeDocument/2006/relationships/image" Target="../media/image29.png" /></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 /><Relationship Id="rId1" Type="http://schemas.openxmlformats.org/officeDocument/2006/relationships/slideLayout" Target="../slideLayouts/slideLayout1.xml" /></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 /><Relationship Id="rId1" Type="http://schemas.openxmlformats.org/officeDocument/2006/relationships/slideLayout" Target="../slideLayouts/slideLayout1.xml" /></Relationships>
</file>

<file path=ppt/slides/_rels/slide134.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30.xml" /><Relationship Id="rId1" Type="http://schemas.openxmlformats.org/officeDocument/2006/relationships/slideLayout" Target="../slideLayouts/slideLayout1.xml" /></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 /><Relationship Id="rId1" Type="http://schemas.openxmlformats.org/officeDocument/2006/relationships/slideLayout" Target="../slideLayouts/slideLayout1.xml" /></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 /><Relationship Id="rId1" Type="http://schemas.openxmlformats.org/officeDocument/2006/relationships/slideLayout" Target="../slideLayouts/slideLayout1.xml" /></Relationships>
</file>

<file path=ppt/slides/_rels/slide137.xml.rels><?xml version="1.0" encoding="UTF-8" standalone="yes"?>
<Relationships xmlns="http://schemas.openxmlformats.org/package/2006/relationships"><Relationship Id="rId8" Type="http://schemas.openxmlformats.org/officeDocument/2006/relationships/image" Target="../media/image38.png" /><Relationship Id="rId13" Type="http://schemas.openxmlformats.org/officeDocument/2006/relationships/image" Target="../media/image43.png" /><Relationship Id="rId3" Type="http://schemas.openxmlformats.org/officeDocument/2006/relationships/image" Target="../media/image33.png" /><Relationship Id="rId7" Type="http://schemas.openxmlformats.org/officeDocument/2006/relationships/image" Target="../media/image37.png" /><Relationship Id="rId12" Type="http://schemas.openxmlformats.org/officeDocument/2006/relationships/image" Target="../media/image42.png" /><Relationship Id="rId2" Type="http://schemas.openxmlformats.org/officeDocument/2006/relationships/notesSlide" Target="../notesSlides/notesSlide133.xml" /><Relationship Id="rId1" Type="http://schemas.openxmlformats.org/officeDocument/2006/relationships/slideLayout" Target="../slideLayouts/slideLayout1.xml" /><Relationship Id="rId6" Type="http://schemas.openxmlformats.org/officeDocument/2006/relationships/image" Target="../media/image36.png" /><Relationship Id="rId11" Type="http://schemas.openxmlformats.org/officeDocument/2006/relationships/image" Target="../media/image41.png" /><Relationship Id="rId5" Type="http://schemas.openxmlformats.org/officeDocument/2006/relationships/image" Target="../media/image35.png" /><Relationship Id="rId10" Type="http://schemas.openxmlformats.org/officeDocument/2006/relationships/image" Target="../media/image40.png" /><Relationship Id="rId4" Type="http://schemas.openxmlformats.org/officeDocument/2006/relationships/image" Target="../media/image34.png" /><Relationship Id="rId9" Type="http://schemas.openxmlformats.org/officeDocument/2006/relationships/image" Target="../media/image39.png" /></Relationships>
</file>

<file path=ppt/slides/_rels/slide138.xml.rels><?xml version="1.0" encoding="UTF-8" standalone="yes"?>
<Relationships xmlns="http://schemas.openxmlformats.org/package/2006/relationships"><Relationship Id="rId8" Type="http://schemas.openxmlformats.org/officeDocument/2006/relationships/image" Target="../media/image38.png" /><Relationship Id="rId13" Type="http://schemas.openxmlformats.org/officeDocument/2006/relationships/image" Target="../media/image43.png" /><Relationship Id="rId3" Type="http://schemas.openxmlformats.org/officeDocument/2006/relationships/image" Target="../media/image33.png" /><Relationship Id="rId7" Type="http://schemas.openxmlformats.org/officeDocument/2006/relationships/image" Target="../media/image37.png" /><Relationship Id="rId12" Type="http://schemas.openxmlformats.org/officeDocument/2006/relationships/image" Target="../media/image42.png" /><Relationship Id="rId17" Type="http://schemas.openxmlformats.org/officeDocument/2006/relationships/image" Target="../media/image47.png" /><Relationship Id="rId2" Type="http://schemas.openxmlformats.org/officeDocument/2006/relationships/notesSlide" Target="../notesSlides/notesSlide134.xml" /><Relationship Id="rId16" Type="http://schemas.openxmlformats.org/officeDocument/2006/relationships/image" Target="../media/image46.png" /><Relationship Id="rId1" Type="http://schemas.openxmlformats.org/officeDocument/2006/relationships/slideLayout" Target="../slideLayouts/slideLayout1.xml" /><Relationship Id="rId6" Type="http://schemas.openxmlformats.org/officeDocument/2006/relationships/image" Target="../media/image36.png" /><Relationship Id="rId11" Type="http://schemas.openxmlformats.org/officeDocument/2006/relationships/image" Target="../media/image41.png" /><Relationship Id="rId5" Type="http://schemas.openxmlformats.org/officeDocument/2006/relationships/image" Target="../media/image35.png" /><Relationship Id="rId15" Type="http://schemas.openxmlformats.org/officeDocument/2006/relationships/image" Target="../media/image45.png" /><Relationship Id="rId10" Type="http://schemas.openxmlformats.org/officeDocument/2006/relationships/image" Target="../media/image40.png" /><Relationship Id="rId4" Type="http://schemas.openxmlformats.org/officeDocument/2006/relationships/image" Target="../media/image34.png" /><Relationship Id="rId9" Type="http://schemas.openxmlformats.org/officeDocument/2006/relationships/image" Target="../media/image39.png" /><Relationship Id="rId14" Type="http://schemas.openxmlformats.org/officeDocument/2006/relationships/image" Target="../media/image44.png" /></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 /><Relationship Id="rId1" Type="http://schemas.openxmlformats.org/officeDocument/2006/relationships/slideLayout" Target="../slideLayouts/slideLayout1.xml" /></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 /><Relationship Id="rId1" Type="http://schemas.openxmlformats.org/officeDocument/2006/relationships/slideLayout" Target="../slideLayouts/slideLayout1.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 /><Relationship Id="rId1" Type="http://schemas.openxmlformats.org/officeDocument/2006/relationships/slideLayout" Target="../slideLayouts/slideLayout1.xml" /></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 /><Relationship Id="rId1" Type="http://schemas.openxmlformats.org/officeDocument/2006/relationships/slideLayout" Target="../slideLayouts/slideLayout1.xml" /></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 /><Relationship Id="rId1" Type="http://schemas.openxmlformats.org/officeDocument/2006/relationships/slideLayout" Target="../slideLayouts/slideLayout1.xml" /></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 /><Relationship Id="rId1" Type="http://schemas.openxmlformats.org/officeDocument/2006/relationships/slideLayout" Target="../slideLayouts/slideLayout1.xml" /></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 /><Relationship Id="rId1" Type="http://schemas.openxmlformats.org/officeDocument/2006/relationships/slideLayout" Target="../slideLayouts/slideLayout1.xml" /></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 /><Relationship Id="rId1" Type="http://schemas.openxmlformats.org/officeDocument/2006/relationships/slideLayout" Target="../slideLayouts/slideLayout1.xml" /></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 /><Relationship Id="rId1" Type="http://schemas.openxmlformats.org/officeDocument/2006/relationships/slideLayout" Target="../slideLayouts/slideLayout1.xml" /></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 /><Relationship Id="rId1" Type="http://schemas.openxmlformats.org/officeDocument/2006/relationships/slideLayout" Target="../slideLayouts/slideLayout1.xml" /></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 /><Relationship Id="rId1" Type="http://schemas.openxmlformats.org/officeDocument/2006/relationships/slideLayout" Target="../slideLayouts/slideLayout1.xml" /></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 /><Relationship Id="rId1" Type="http://schemas.openxmlformats.org/officeDocument/2006/relationships/slideLayout" Target="../slideLayouts/slideLayout1.xml" /></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 /><Relationship Id="rId1" Type="http://schemas.openxmlformats.org/officeDocument/2006/relationships/slideLayout" Target="../slideLayouts/slideLayout1.xml" /></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 /><Relationship Id="rId1" Type="http://schemas.openxmlformats.org/officeDocument/2006/relationships/slideLayout" Target="../slideLayouts/slideLayout1.xml" /></Relationships>
</file>

<file path=ppt/slides/_rels/slide159.xml.rels><?xml version="1.0" encoding="UTF-8" standalone="yes"?>
<Relationships xmlns="http://schemas.openxmlformats.org/package/2006/relationships"><Relationship Id="rId8" Type="http://schemas.openxmlformats.org/officeDocument/2006/relationships/image" Target="../media/image53.png" /><Relationship Id="rId3" Type="http://schemas.openxmlformats.org/officeDocument/2006/relationships/image" Target="../media/image48.png" /><Relationship Id="rId7" Type="http://schemas.openxmlformats.org/officeDocument/2006/relationships/image" Target="../media/image52.png" /><Relationship Id="rId2" Type="http://schemas.openxmlformats.org/officeDocument/2006/relationships/notesSlide" Target="../notesSlides/notesSlide155.xml" /><Relationship Id="rId1" Type="http://schemas.openxmlformats.org/officeDocument/2006/relationships/slideLayout" Target="../slideLayouts/slideLayout1.xml" /><Relationship Id="rId6" Type="http://schemas.openxmlformats.org/officeDocument/2006/relationships/image" Target="../media/image51.png" /><Relationship Id="rId5" Type="http://schemas.openxmlformats.org/officeDocument/2006/relationships/image" Target="../media/image50.png" /><Relationship Id="rId10" Type="http://schemas.openxmlformats.org/officeDocument/2006/relationships/image" Target="../media/image55.png" /><Relationship Id="rId4" Type="http://schemas.openxmlformats.org/officeDocument/2006/relationships/image" Target="../media/image49.png" /><Relationship Id="rId9" Type="http://schemas.openxmlformats.org/officeDocument/2006/relationships/image" Target="../media/image54.pn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 /><Relationship Id="rId1" Type="http://schemas.openxmlformats.org/officeDocument/2006/relationships/slideLayout" Target="../slideLayouts/slideLayout1.xml" /></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 /><Relationship Id="rId1" Type="http://schemas.openxmlformats.org/officeDocument/2006/relationships/slideLayout" Target="../slideLayouts/slideLayout1.xml" /></Relationships>
</file>

<file path=ppt/slides/_rels/slide163.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159.xml" /><Relationship Id="rId1" Type="http://schemas.openxmlformats.org/officeDocument/2006/relationships/slideLayout" Target="../slideLayouts/slideLayout1.xml" /><Relationship Id="rId5" Type="http://schemas.openxmlformats.org/officeDocument/2006/relationships/image" Target="../media/image57.png" /><Relationship Id="rId4" Type="http://schemas.openxmlformats.org/officeDocument/2006/relationships/image" Target="../media/image56.png" /></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 /><Relationship Id="rId1" Type="http://schemas.openxmlformats.org/officeDocument/2006/relationships/slideLayout" Target="../slideLayouts/slideLayout1.xml" /></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 /><Relationship Id="rId1" Type="http://schemas.openxmlformats.org/officeDocument/2006/relationships/slideLayout" Target="../slideLayouts/slideLayout1.xml" /></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 /><Relationship Id="rId1" Type="http://schemas.openxmlformats.org/officeDocument/2006/relationships/slideLayout" Target="../slideLayouts/slideLayout1.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 /><Relationship Id="rId1" Type="http://schemas.openxmlformats.org/officeDocument/2006/relationships/slideLayout" Target="../slideLayouts/slideLayout1.xml" /></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 /><Relationship Id="rId1" Type="http://schemas.openxmlformats.org/officeDocument/2006/relationships/slideLayout" Target="../slideLayouts/slideLayout1.xml" /></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 /><Relationship Id="rId1" Type="http://schemas.openxmlformats.org/officeDocument/2006/relationships/slideLayout" Target="../slideLayouts/slideLayout1.xml" /></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 /><Relationship Id="rId1" Type="http://schemas.openxmlformats.org/officeDocument/2006/relationships/slideLayout" Target="../slideLayouts/slideLayout1.xml" /></Relationships>
</file>

<file path=ppt/slides/_rels/slide172.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68.xml" /><Relationship Id="rId1" Type="http://schemas.openxmlformats.org/officeDocument/2006/relationships/slideLayout" Target="../slideLayouts/slideLayout1.xml" /></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 /><Relationship Id="rId1" Type="http://schemas.openxmlformats.org/officeDocument/2006/relationships/slideLayout" Target="../slideLayouts/slideLayout1.xml" /></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 /><Relationship Id="rId1" Type="http://schemas.openxmlformats.org/officeDocument/2006/relationships/slideLayout" Target="../slideLayouts/slideLayout1.xml" /></Relationships>
</file>

<file path=ppt/slides/_rels/slide175.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71.xml" /><Relationship Id="rId1" Type="http://schemas.openxmlformats.org/officeDocument/2006/relationships/slideLayout" Target="../slideLayouts/slideLayout1.xml" /></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 /><Relationship Id="rId1" Type="http://schemas.openxmlformats.org/officeDocument/2006/relationships/slideLayout" Target="../slideLayouts/slideLayout1.xml" /></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 /><Relationship Id="rId1" Type="http://schemas.openxmlformats.org/officeDocument/2006/relationships/slideLayout" Target="../slideLayouts/slideLayout1.xml" /></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 /><Relationship Id="rId1" Type="http://schemas.openxmlformats.org/officeDocument/2006/relationships/slideLayout" Target="../slideLayouts/slideLayout1.xml" /></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 /><Relationship Id="rId1" Type="http://schemas.openxmlformats.org/officeDocument/2006/relationships/slideLayout" Target="../slideLayouts/slideLayout1.xml" /></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 /><Relationship Id="rId1" Type="http://schemas.openxmlformats.org/officeDocument/2006/relationships/slideLayout" Target="../slideLayouts/slideLayout1.xml" /></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 /><Relationship Id="rId1" Type="http://schemas.openxmlformats.org/officeDocument/2006/relationships/slideLayout" Target="../slideLayouts/slideLayout1.xml" /></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 /><Relationship Id="rId1" Type="http://schemas.openxmlformats.org/officeDocument/2006/relationships/slideLayout" Target="../slideLayouts/slideLayout1.xml" /></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 /><Relationship Id="rId1" Type="http://schemas.openxmlformats.org/officeDocument/2006/relationships/slideLayout" Target="../slideLayouts/slideLayout1.xml" /></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 /><Relationship Id="rId1" Type="http://schemas.openxmlformats.org/officeDocument/2006/relationships/slideLayout" Target="../slideLayouts/slideLayout1.xml" /></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 /><Relationship Id="rId1" Type="http://schemas.openxmlformats.org/officeDocument/2006/relationships/slideLayout" Target="../slideLayouts/slideLayout1.xml" /></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 /><Relationship Id="rId1" Type="http://schemas.openxmlformats.org/officeDocument/2006/relationships/slideLayout" Target="../slideLayouts/slideLayout1.xml" /></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 /><Relationship Id="rId1" Type="http://schemas.openxmlformats.org/officeDocument/2006/relationships/slideLayout" Target="../slideLayouts/slideLayout1.xml" /></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9.xml" /><Relationship Id="rId1" Type="http://schemas.openxmlformats.org/officeDocument/2006/relationships/slideLayout" Target="../slideLayouts/slideLayout1.xml" /></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 /><Relationship Id="rId1" Type="http://schemas.openxmlformats.org/officeDocument/2006/relationships/slideLayout" Target="../slideLayouts/slideLayout1.xml" /></Relationships>
</file>

<file path=ppt/slides/_rels/slide191.xml.rels><?xml version="1.0" encoding="UTF-8" standalone="yes"?>
<Relationships xmlns="http://schemas.openxmlformats.org/package/2006/relationships"><Relationship Id="rId3" Type="http://schemas.openxmlformats.org/officeDocument/2006/relationships/hyperlink" Target="https://forms.gle/QEge4junT8wYZ5hQ7" TargetMode="External" /><Relationship Id="rId2" Type="http://schemas.openxmlformats.org/officeDocument/2006/relationships/notesSlide" Target="../notesSlides/notesSlide187.xml" /><Relationship Id="rId1" Type="http://schemas.openxmlformats.org/officeDocument/2006/relationships/slideLayout" Target="../slideLayouts/slideLayout1.xml" /></Relationships>
</file>

<file path=ppt/slides/_rels/slide192.xml.rels><?xml version="1.0" encoding="UTF-8" standalone="yes"?>
<Relationships xmlns="http://schemas.openxmlformats.org/package/2006/relationships"><Relationship Id="rId3" Type="http://schemas.openxmlformats.org/officeDocument/2006/relationships/hyperlink" Target="https://forms.gle/mj8Q82t1XWPTFXyc9" TargetMode="External" /><Relationship Id="rId2" Type="http://schemas.openxmlformats.org/officeDocument/2006/relationships/notesSlide" Target="../notesSlides/notesSlide188.xml" /><Relationship Id="rId1" Type="http://schemas.openxmlformats.org/officeDocument/2006/relationships/slideLayout" Target="../slideLayouts/slideLayout1.xml" /></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 /><Relationship Id="rId1" Type="http://schemas.openxmlformats.org/officeDocument/2006/relationships/slideLayout" Target="../slideLayouts/slideLayout1.xml" /></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 /><Relationship Id="rId1" Type="http://schemas.openxmlformats.org/officeDocument/2006/relationships/slideLayout" Target="../slideLayouts/slideLayout1.xml" /></Relationships>
</file>

<file path=ppt/slides/_rels/slide195.xml.rels><?xml version="1.0" encoding="UTF-8" standalone="yes"?>
<Relationships xmlns="http://schemas.openxmlformats.org/package/2006/relationships"><Relationship Id="rId3" Type="http://schemas.openxmlformats.org/officeDocument/2006/relationships/image" Target="../media/image58.png" /><Relationship Id="rId2" Type="http://schemas.openxmlformats.org/officeDocument/2006/relationships/notesSlide" Target="../notesSlides/notesSlide191.xml" /><Relationship Id="rId1" Type="http://schemas.openxmlformats.org/officeDocument/2006/relationships/slideLayout" Target="../slideLayouts/slideLayout2.xml" /></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 /><Relationship Id="rId1" Type="http://schemas.openxmlformats.org/officeDocument/2006/relationships/slideLayout" Target="../slideLayouts/slideLayout2.xml" /></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 /><Relationship Id="rId1" Type="http://schemas.openxmlformats.org/officeDocument/2006/relationships/slideLayout" Target="../slideLayouts/slideLayout2.xml" /></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 /><Relationship Id="rId1" Type="http://schemas.openxmlformats.org/officeDocument/2006/relationships/slideLayout" Target="../slideLayouts/slideLayout1.xml" /></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1.xml" /></Relationships>
</file>

<file path=ppt/slides/_rels/slide200.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notesSlide" Target="../notesSlides/notesSlide196.xml" /><Relationship Id="rId1" Type="http://schemas.openxmlformats.org/officeDocument/2006/relationships/slideLayout" Target="../slideLayouts/slideLayout2.xml" /></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 /><Relationship Id="rId1" Type="http://schemas.openxmlformats.org/officeDocument/2006/relationships/slideLayout" Target="../slideLayouts/slideLayout2.xml" /></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8.xml" /><Relationship Id="rId1" Type="http://schemas.openxmlformats.org/officeDocument/2006/relationships/slideLayout" Target="../slideLayouts/slideLayout1.xml" /></Relationships>
</file>

<file path=ppt/slides/_rels/slide203.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notesSlide" Target="../notesSlides/notesSlide199.xml" /><Relationship Id="rId1" Type="http://schemas.openxmlformats.org/officeDocument/2006/relationships/slideLayout" Target="../slideLayouts/slideLayout2.xml" /></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 /><Relationship Id="rId1" Type="http://schemas.openxmlformats.org/officeDocument/2006/relationships/slideLayout" Target="../slideLayouts/slideLayout2.xml" /></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 /><Relationship Id="rId1" Type="http://schemas.openxmlformats.org/officeDocument/2006/relationships/slideLayout" Target="../slideLayouts/slideLayout1.xml" /></Relationships>
</file>

<file path=ppt/slides/_rels/slide206.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notesSlide" Target="../notesSlides/notesSlide202.xml" /><Relationship Id="rId1" Type="http://schemas.openxmlformats.org/officeDocument/2006/relationships/slideLayout" Target="../slideLayouts/slideLayout2.xml" /></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3.xml" /><Relationship Id="rId1" Type="http://schemas.openxmlformats.org/officeDocument/2006/relationships/slideLayout" Target="../slideLayouts/slideLayout2.xml" /></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4.xml" /><Relationship Id="rId1" Type="http://schemas.openxmlformats.org/officeDocument/2006/relationships/slideLayout" Target="../slideLayouts/slideLayout2.xml" /></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5.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10.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206.xml" /><Relationship Id="rId1" Type="http://schemas.openxmlformats.org/officeDocument/2006/relationships/slideLayout" Target="../slideLayouts/slideLayout2.xml" /></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 /><Relationship Id="rId1" Type="http://schemas.openxmlformats.org/officeDocument/2006/relationships/slideLayout" Target="../slideLayouts/slideLayout1.xml" /></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8.xml" /><Relationship Id="rId1" Type="http://schemas.openxmlformats.org/officeDocument/2006/relationships/slideLayout" Target="../slideLayouts/slideLayout1.xml" /></Relationships>
</file>

<file path=ppt/slides/_rels/slide213.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notesSlide" Target="../notesSlides/notesSlide209.xml" /><Relationship Id="rId1" Type="http://schemas.openxmlformats.org/officeDocument/2006/relationships/slideLayout" Target="../slideLayouts/slideLayout2.xml" /></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 /><Relationship Id="rId1" Type="http://schemas.openxmlformats.org/officeDocument/2006/relationships/slideLayout" Target="../slideLayouts/slideLayout1.xml" /></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1.xml" /><Relationship Id="rId1" Type="http://schemas.openxmlformats.org/officeDocument/2006/relationships/slideLayout" Target="../slideLayouts/slideLayout1.xml" /></Relationships>
</file>

<file path=ppt/slides/_rels/slide216.xml.rels><?xml version="1.0" encoding="UTF-8" standalone="yes"?>
<Relationships xmlns="http://schemas.openxmlformats.org/package/2006/relationships"><Relationship Id="rId3" Type="http://schemas.openxmlformats.org/officeDocument/2006/relationships/image" Target="../media/image64.png" /><Relationship Id="rId2" Type="http://schemas.openxmlformats.org/officeDocument/2006/relationships/notesSlide" Target="../notesSlides/notesSlide212.xml" /><Relationship Id="rId1" Type="http://schemas.openxmlformats.org/officeDocument/2006/relationships/slideLayout" Target="../slideLayouts/slideLayout2.xml" /></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 /><Relationship Id="rId1" Type="http://schemas.openxmlformats.org/officeDocument/2006/relationships/slideLayout" Target="../slideLayouts/slideLayout1.xml" /></Relationships>
</file>

<file path=ppt/slides/_rels/slide218.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notesSlide" Target="../notesSlides/notesSlide214.xml" /><Relationship Id="rId1" Type="http://schemas.openxmlformats.org/officeDocument/2006/relationships/slideLayout" Target="../slideLayouts/slideLayout2.xml" /></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5.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xml" /></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 /><Relationship Id="rId1" Type="http://schemas.openxmlformats.org/officeDocument/2006/relationships/slideLayout" Target="../slideLayouts/slideLayout1.xml" /></Relationships>
</file>

<file path=ppt/slides/_rels/slide221.xml.rels><?xml version="1.0" encoding="UTF-8" standalone="yes"?>
<Relationships xmlns="http://schemas.openxmlformats.org/package/2006/relationships"><Relationship Id="rId3" Type="http://schemas.openxmlformats.org/officeDocument/2006/relationships/image" Target="../media/image66.jpg" /><Relationship Id="rId2" Type="http://schemas.openxmlformats.org/officeDocument/2006/relationships/notesSlide" Target="../notesSlides/notesSlide217.xml" /><Relationship Id="rId1" Type="http://schemas.openxmlformats.org/officeDocument/2006/relationships/slideLayout" Target="../slideLayouts/slideLayout2.xml" /></Relationships>
</file>

<file path=ppt/slides/_rels/slide222.xml.rels><?xml version="1.0" encoding="UTF-8" standalone="yes"?>
<Relationships xmlns="http://schemas.openxmlformats.org/package/2006/relationships"><Relationship Id="rId3" Type="http://schemas.openxmlformats.org/officeDocument/2006/relationships/image" Target="../media/image67.jpg" /><Relationship Id="rId2" Type="http://schemas.openxmlformats.org/officeDocument/2006/relationships/notesSlide" Target="../notesSlides/notesSlide218.xml" /><Relationship Id="rId1" Type="http://schemas.openxmlformats.org/officeDocument/2006/relationships/slideLayout" Target="../slideLayouts/slideLayout2.xml" /></Relationships>
</file>

<file path=ppt/slides/_rels/slide223.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notesSlide" Target="../notesSlides/notesSlide219.xml" /><Relationship Id="rId1" Type="http://schemas.openxmlformats.org/officeDocument/2006/relationships/slideLayout" Target="../slideLayouts/slideLayout2.xml" /></Relationships>
</file>

<file path=ppt/slides/_rels/slide224.xml.rels><?xml version="1.0" encoding="UTF-8" standalone="yes"?>
<Relationships xmlns="http://schemas.openxmlformats.org/package/2006/relationships"><Relationship Id="rId3" Type="http://schemas.openxmlformats.org/officeDocument/2006/relationships/hyperlink" Target="https://www.ibm.com/cloud/learn/iaas-paas-saas" TargetMode="External" /><Relationship Id="rId2" Type="http://schemas.openxmlformats.org/officeDocument/2006/relationships/notesSlide" Target="../notesSlides/notesSlide220.xml" /><Relationship Id="rId1" Type="http://schemas.openxmlformats.org/officeDocument/2006/relationships/slideLayout" Target="../slideLayouts/slideLayout1.xml" /><Relationship Id="rId6" Type="http://schemas.openxmlformats.org/officeDocument/2006/relationships/hyperlink" Target="https://www.ibm.com/cloud" TargetMode="External" /><Relationship Id="rId5" Type="http://schemas.openxmlformats.org/officeDocument/2006/relationships/hyperlink" Target="https://www.ibm.com/cloud/learn/devops-a-complete-guide" TargetMode="External" /><Relationship Id="rId4" Type="http://schemas.openxmlformats.org/officeDocument/2006/relationships/hyperlink" Target="http://ibm.biz/BdRea7" TargetMode="External" /></Relationships>
</file>

<file path=ppt/slides/_rels/slide225.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notesSlide" Target="../notesSlides/notesSlide221.xml" /><Relationship Id="rId1" Type="http://schemas.openxmlformats.org/officeDocument/2006/relationships/slideLayout" Target="../slideLayouts/slideLayout2.xml" /></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2.xml" /><Relationship Id="rId1" Type="http://schemas.openxmlformats.org/officeDocument/2006/relationships/slideLayout" Target="../slideLayouts/slideLayout1.xml" /></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3.xml" /><Relationship Id="rId1" Type="http://schemas.openxmlformats.org/officeDocument/2006/relationships/slideLayout" Target="../slideLayouts/slideLayout1.xml" /></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4.xml" /><Relationship Id="rId1" Type="http://schemas.openxmlformats.org/officeDocument/2006/relationships/slideLayout" Target="../slideLayouts/slideLayout1.xml" /></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5.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1.xml" /></Relationships>
</file>

<file path=ppt/slides/_rels/slide230.xml.rels><?xml version="1.0" encoding="UTF-8" standalone="yes"?>
<Relationships xmlns="http://schemas.openxmlformats.org/package/2006/relationships"><Relationship Id="rId3" Type="http://schemas.openxmlformats.org/officeDocument/2006/relationships/hyperlink" Target="https://forms.gle/QEge4junT8wYZ5hQ7" TargetMode="External" /><Relationship Id="rId2" Type="http://schemas.openxmlformats.org/officeDocument/2006/relationships/notesSlide" Target="../notesSlides/notesSlide226.xml" /><Relationship Id="rId1" Type="http://schemas.openxmlformats.org/officeDocument/2006/relationships/slideLayout" Target="../slideLayouts/slideLayout1.xml" /></Relationships>
</file>

<file path=ppt/slides/_rels/slide231.xml.rels><?xml version="1.0" encoding="UTF-8" standalone="yes"?>
<Relationships xmlns="http://schemas.openxmlformats.org/package/2006/relationships"><Relationship Id="rId3" Type="http://schemas.openxmlformats.org/officeDocument/2006/relationships/hyperlink" Target="https://forms.gle/mj8Q82t1XWPTFXyc9" TargetMode="External" /><Relationship Id="rId2" Type="http://schemas.openxmlformats.org/officeDocument/2006/relationships/notesSlide" Target="../notesSlides/notesSlide227.xml"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5.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6.xml"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8" Type="http://schemas.openxmlformats.org/officeDocument/2006/relationships/hyperlink" Target="https://www.globalknowledge.com/us-en/resources/resource-library/articles/top-paying-certifications/#6" TargetMode="External" /><Relationship Id="rId13" Type="http://schemas.openxmlformats.org/officeDocument/2006/relationships/hyperlink" Target="https://www.globalknowledge.com/us-en/resources/resource-library/articles/top-paying-certifications/#11" TargetMode="External" /><Relationship Id="rId18" Type="http://schemas.openxmlformats.org/officeDocument/2006/relationships/hyperlink" Target="https://www.globalknowledge.com/us-en/resources/resource-library/articles/top-paying-certifications/" TargetMode="External" /><Relationship Id="rId3" Type="http://schemas.openxmlformats.org/officeDocument/2006/relationships/hyperlink" Target="https://www.globalknowledge.com/us-en/resources/resource-library/articles/top-paying-certifications/#1" TargetMode="External" /><Relationship Id="rId7" Type="http://schemas.openxmlformats.org/officeDocument/2006/relationships/hyperlink" Target="https://www.globalknowledge.com/us-en/resources/resource-library/articles/top-paying-certifications/#5" TargetMode="External" /><Relationship Id="rId12" Type="http://schemas.openxmlformats.org/officeDocument/2006/relationships/hyperlink" Target="https://www.globalknowledge.com/us-en/resources/resource-library/articles/top-paying-certifications/#10" TargetMode="External" /><Relationship Id="rId17" Type="http://schemas.openxmlformats.org/officeDocument/2006/relationships/hyperlink" Target="https://www.globalknowledge.com/us-en/resources/resource-library/articles/top-paying-certifications/#15" TargetMode="External" /><Relationship Id="rId2" Type="http://schemas.openxmlformats.org/officeDocument/2006/relationships/notesSlide" Target="../notesSlides/notesSlide39.xml" /><Relationship Id="rId16" Type="http://schemas.openxmlformats.org/officeDocument/2006/relationships/hyperlink" Target="https://www.globalknowledge.com/us-en/resources/resource-library/articles/top-paying-certifications/#14" TargetMode="External" /><Relationship Id="rId1" Type="http://schemas.openxmlformats.org/officeDocument/2006/relationships/slideLayout" Target="../slideLayouts/slideLayout2.xml" /><Relationship Id="rId6" Type="http://schemas.openxmlformats.org/officeDocument/2006/relationships/hyperlink" Target="https://www.globalknowledge.com/us-en/resources/resource-library/articles/top-paying-certifications/#4" TargetMode="External" /><Relationship Id="rId11" Type="http://schemas.openxmlformats.org/officeDocument/2006/relationships/hyperlink" Target="https://www.globalknowledge.com/us-en/resources/resource-library/articles/top-paying-certifications/#9" TargetMode="External" /><Relationship Id="rId5" Type="http://schemas.openxmlformats.org/officeDocument/2006/relationships/hyperlink" Target="https://www.globalknowledge.com/us-en/resources/resource-library/articles/top-paying-certifications/#3" TargetMode="External" /><Relationship Id="rId15" Type="http://schemas.openxmlformats.org/officeDocument/2006/relationships/hyperlink" Target="https://www.globalknowledge.com/us-en/resources/resource-library/articles/top-paying-certifications/#13" TargetMode="External" /><Relationship Id="rId10" Type="http://schemas.openxmlformats.org/officeDocument/2006/relationships/hyperlink" Target="https://www.globalknowledge.com/us-en/resources/resource-library/articles/top-paying-certifications/#8" TargetMode="External" /><Relationship Id="rId4" Type="http://schemas.openxmlformats.org/officeDocument/2006/relationships/hyperlink" Target="https://www.globalknowledge.com/us-en/resources/resource-library/articles/top-paying-certifications/#2" TargetMode="External" /><Relationship Id="rId9" Type="http://schemas.openxmlformats.org/officeDocument/2006/relationships/hyperlink" Target="https://www.globalknowledge.com/us-en/resources/resource-library/articles/top-paying-certifications/#7" TargetMode="External" /><Relationship Id="rId14" Type="http://schemas.openxmlformats.org/officeDocument/2006/relationships/hyperlink" Target="https://www.globalknowledge.com/us-en/resources/resource-library/articles/top-paying-certifications/#12" TargetMode="External" /></Relationships>
</file>

<file path=ppt/slides/_rels/slide4.xml.rels><?xml version="1.0" encoding="UTF-8" standalone="yes"?>
<Relationships xmlns="http://schemas.openxmlformats.org/package/2006/relationships"><Relationship Id="rId3" Type="http://schemas.openxmlformats.org/officeDocument/2006/relationships/hyperlink" Target="https://www.investopedia.com/articles/etfs-mutual-funds/080516/4-etfs-fang-stocks-fdnpnqiqqqskyy.asp" TargetMode="External"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3" Type="http://schemas.openxmlformats.org/officeDocument/2006/relationships/hyperlink" Target="https://forms.gle/QEge4junT8wYZ5hQ7" TargetMode="External" /><Relationship Id="rId2" Type="http://schemas.openxmlformats.org/officeDocument/2006/relationships/notesSlide" Target="../notesSlides/notesSlide40.xml"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3" Type="http://schemas.openxmlformats.org/officeDocument/2006/relationships/hyperlink" Target="https://forms.gle/mj8Q82t1XWPTFXyc9" TargetMode="External" /><Relationship Id="rId2" Type="http://schemas.openxmlformats.org/officeDocument/2006/relationships/notesSlide" Target="../notesSlides/notesSlide41.xml"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4.xml"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1.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1.xml" /></Relationships>
</file>

<file path=ppt/slides/_rels/slide5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3.xml" /><Relationship Id="rId1" Type="http://schemas.openxmlformats.org/officeDocument/2006/relationships/slideLayout" Target="../slideLayouts/slideLayout1.xml" /></Relationships>
</file>

<file path=ppt/slides/_rels/slide5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4.xml" /><Relationship Id="rId1" Type="http://schemas.openxmlformats.org/officeDocument/2006/relationships/slideLayout" Target="../slideLayouts/slideLayout1.xml"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3" Type="http://schemas.openxmlformats.org/officeDocument/2006/relationships/hyperlink" Target="https://www.cloudoye.com/wiki/v/virtual-machine" TargetMode="External" /><Relationship Id="rId2" Type="http://schemas.openxmlformats.org/officeDocument/2006/relationships/notesSlide" Target="../notesSlides/notesSlide56.xml" /><Relationship Id="rId1" Type="http://schemas.openxmlformats.org/officeDocument/2006/relationships/slideLayout" Target="../slideLayouts/slideLayout1.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 /><Relationship Id="rId1" Type="http://schemas.openxmlformats.org/officeDocument/2006/relationships/slideLayout" Target="../slideLayouts/slideLayout1.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 /><Relationship Id="rId1" Type="http://schemas.openxmlformats.org/officeDocument/2006/relationships/slideLayout" Target="../slideLayouts/slideLayout1.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 /><Relationship Id="rId1" Type="http://schemas.openxmlformats.org/officeDocument/2006/relationships/slideLayout" Target="../slideLayouts/slideLayout1.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 /><Relationship Id="rId1" Type="http://schemas.openxmlformats.org/officeDocument/2006/relationships/slideLayout" Target="../slideLayouts/slideLayout1.xml" /></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1.xml" /></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 /><Relationship Id="rId1" Type="http://schemas.openxmlformats.org/officeDocument/2006/relationships/slideLayout" Target="../slideLayouts/slideLayout1.xml" /></Relationships>
</file>

<file path=ppt/slides/_rels/slide6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68.xml"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 /><Relationship Id="rId1" Type="http://schemas.openxmlformats.org/officeDocument/2006/relationships/slideLayout" Target="../slideLayouts/slideLayout1.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 /><Relationship Id="rId1" Type="http://schemas.openxmlformats.org/officeDocument/2006/relationships/slideLayout" Target="../slideLayouts/slideLayout1.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 /><Relationship Id="rId1" Type="http://schemas.openxmlformats.org/officeDocument/2006/relationships/slideLayout" Target="../slideLayouts/slideLayout1.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 /><Relationship Id="rId1" Type="http://schemas.openxmlformats.org/officeDocument/2006/relationships/slideLayout" Target="../slideLayouts/slideLayout1.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75.xml"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 /><Relationship Id="rId1" Type="http://schemas.openxmlformats.org/officeDocument/2006/relationships/slideLayout" Target="../slideLayouts/slideLayout1.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 /><Relationship Id="rId1" Type="http://schemas.openxmlformats.org/officeDocument/2006/relationships/slideLayout" Target="../slideLayouts/slideLayout1.xml" /></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 /><Relationship Id="rId1" Type="http://schemas.openxmlformats.org/officeDocument/2006/relationships/slideLayout" Target="../slideLayouts/slideLayout1.xml" /></Relationships>
</file>

<file path=ppt/slides/_rels/slide82.xml.rels><?xml version="1.0" encoding="UTF-8" standalone="yes"?>
<Relationships xmlns="http://schemas.openxmlformats.org/package/2006/relationships"><Relationship Id="rId3" Type="http://schemas.openxmlformats.org/officeDocument/2006/relationships/hyperlink" Target="https://forms.gle/QEge4junT8wYZ5hQ7" TargetMode="External"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83.xml.rels><?xml version="1.0" encoding="UTF-8" standalone="yes"?>
<Relationships xmlns="http://schemas.openxmlformats.org/package/2006/relationships"><Relationship Id="rId3" Type="http://schemas.openxmlformats.org/officeDocument/2006/relationships/hyperlink" Target="https://forms.gle/mj8Q82t1XWPTFXyc9" TargetMode="External" /><Relationship Id="rId2" Type="http://schemas.openxmlformats.org/officeDocument/2006/relationships/notesSlide" Target="../notesSlides/notesSlide83.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 /><Relationship Id="rId1" Type="http://schemas.openxmlformats.org/officeDocument/2006/relationships/slideLayout" Target="../slideLayouts/slideLayout1.xml" /></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 /><Relationship Id="rId1" Type="http://schemas.openxmlformats.org/officeDocument/2006/relationships/slideLayout" Target="../slideLayouts/slideLayout1.xml" /></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 /><Relationship Id="rId1" Type="http://schemas.openxmlformats.org/officeDocument/2006/relationships/slideLayout" Target="../slideLayouts/slideLayout1.xml" /></Relationships>
</file>

<file path=ppt/slides/_rels/slide8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7.xml"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89.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89.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1.xml"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92.xml" /><Relationship Id="rId1" Type="http://schemas.openxmlformats.org/officeDocument/2006/relationships/slideLayout" Target="../slideLayouts/slideLayout1.xml" /></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 /><Relationship Id="rId1" Type="http://schemas.openxmlformats.org/officeDocument/2006/relationships/slideLayout" Target="../slideLayouts/slideLayout1.xml" /></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 /><Relationship Id="rId1" Type="http://schemas.openxmlformats.org/officeDocument/2006/relationships/slideLayout" Target="../slideLayouts/slideLayout1.xml" /></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 /><Relationship Id="rId1" Type="http://schemas.openxmlformats.org/officeDocument/2006/relationships/slideLayout" Target="../slideLayouts/slideLayout1.xml" /></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935182" y="2623416"/>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9600"/>
              <a:buFont typeface="Times New Roman"/>
              <a:buNone/>
            </a:pPr>
            <a:r>
              <a:rPr lang="en-US" sz="9600">
                <a:latin typeface="Times New Roman"/>
                <a:ea typeface="Times New Roman"/>
                <a:cs typeface="Times New Roman"/>
                <a:sym typeface="Times New Roman"/>
              </a:rPr>
              <a:t>TCS 451 Virtualization and Cloud Computing</a:t>
            </a:r>
            <a:endParaRPr sz="9600">
              <a:latin typeface="Times New Roman"/>
              <a:ea typeface="Times New Roman"/>
              <a:cs typeface="Times New Roman"/>
              <a:sym typeface="Times New Roman"/>
            </a:endParaRPr>
          </a:p>
        </p:txBody>
      </p:sp>
      <p:sp>
        <p:nvSpPr>
          <p:cNvPr id="89" name="Google Shape;8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Cloud Auditor</a:t>
            </a:r>
            <a:endParaRPr>
              <a:latin typeface="Times New Roman"/>
              <a:ea typeface="Times New Roman"/>
              <a:cs typeface="Times New Roman"/>
              <a:sym typeface="Times New Roman"/>
            </a:endParaRPr>
          </a:p>
        </p:txBody>
      </p:sp>
      <p:sp>
        <p:nvSpPr>
          <p:cNvPr id="151" name="Google Shape;15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latin typeface="Times New Roman"/>
                <a:ea typeface="Times New Roman"/>
                <a:cs typeface="Times New Roman"/>
                <a:sym typeface="Times New Roman"/>
              </a:rPr>
              <a:t>An entity that can conduct independent assessment of cloud services, security, performance, and information system operations of the cloud implementations. The services that are provided by Cloud Service Providers (CSP) can be evaluated by service auditors in terms of privacy impact, security control, and performance, etc. Cloud Auditor can make an assessment of the security controls in the information system to determine the extent to which the controls are implemented correctly, operating as planned and constructing the desired outcome with respect to meeting the security necessities for the system. There are three major roles of Cloud Auditor which are mentioned below: </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Security Audit.</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Privacy Impact Audit.</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Performance Audit.</a:t>
            </a:r>
            <a:endParaRPr/>
          </a:p>
          <a:p>
            <a:pPr marL="228600" lvl="0" indent="-64135"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152" name="Google Shape;15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a:t>
            </a:fld>
            <a:endParaRPr>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Hardware Support for Virtualization</a:t>
            </a:r>
            <a:endParaRPr>
              <a:latin typeface="Times New Roman"/>
              <a:ea typeface="Times New Roman"/>
              <a:cs typeface="Times New Roman"/>
              <a:sym typeface="Times New Roman"/>
            </a:endParaRPr>
          </a:p>
        </p:txBody>
      </p:sp>
      <p:sp>
        <p:nvSpPr>
          <p:cNvPr id="762" name="Google Shape;762;p9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Modern operating systems and processors permit multiple processes to run simultaneously.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If there is no protection mechanism in a processor, all instructions from different processes will access the hardware directly and cause a system crash.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Therefore, all processors have at least two modes, user mode and supervisor mode, to ensure controlled access of critical hardware. Instructions running in supervisor mode are called privileged instructions.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Other instructions are unprivileged instructions. In a virtualized environment, it is more difficult to make OSes and applications run correctly because there are more layers in the machine stack. </a:t>
            </a:r>
            <a:endParaRPr>
              <a:latin typeface="Times New Roman"/>
              <a:ea typeface="Times New Roman"/>
              <a:cs typeface="Times New Roman"/>
              <a:sym typeface="Times New Roman"/>
            </a:endParaRPr>
          </a:p>
        </p:txBody>
      </p:sp>
      <p:sp>
        <p:nvSpPr>
          <p:cNvPr id="763" name="Google Shape;763;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100</a:t>
            </a:fld>
            <a:endParaRPr>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6"/>
          <p:cNvSpPr txBox="1">
            <a:spLocks noGrp="1"/>
          </p:cNvSpPr>
          <p:nvPr>
            <p:ph type="body" idx="1"/>
          </p:nvPr>
        </p:nvSpPr>
        <p:spPr>
          <a:xfrm>
            <a:off x="838200" y="644478"/>
            <a:ext cx="10515600" cy="5532600"/>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8108"/>
              <a:buFont typeface="Times New Roman"/>
              <a:buChar char="•"/>
            </a:pPr>
            <a:r>
              <a:rPr lang="en-US">
                <a:latin typeface="Times New Roman"/>
                <a:ea typeface="Times New Roman"/>
                <a:cs typeface="Times New Roman"/>
                <a:sym typeface="Times New Roman"/>
              </a:rPr>
              <a:t>The VMware Workstation is a VM software suite for x86 and x86-64 computers. This software suite allows users to set up multiple x86 and x86-64 virtual computers and to use one or more of these VMs simultaneously with the host operating system. The VMware Workstation assumes the host-based virtualization. Xen is a hypervisor for use in IA-32, x86-64, Itanium, and PowerPC 970 hosts. Actually, Xen modifies Linux as the lowest and most privileged layer, or a hypervisor.</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8108"/>
              <a:buFont typeface="Times New Roman"/>
              <a:buChar char="•"/>
            </a:pPr>
            <a:r>
              <a:rPr lang="en-US">
                <a:latin typeface="Times New Roman"/>
                <a:ea typeface="Times New Roman"/>
                <a:cs typeface="Times New Roman"/>
                <a:sym typeface="Times New Roman"/>
              </a:rPr>
              <a:t>One or more guest OS can run on top of the hypervisor. KVM (Kernel-based Virtual Machine) is a Linux kernel virtualization infrastructure. KVM can support hardware-assisted virtualization and paravirtualization by using the Intel VT-x or AMD-v and VirtIO framework, respectively. The VirtIO framework includes a paravirtual Ethernet card, a disk I/O controller, a balloon device for adjusting guest memory usage, and a VGA graphics interface using VMware drivers.</a:t>
            </a:r>
            <a:endParaRPr>
              <a:latin typeface="Times New Roman"/>
              <a:ea typeface="Times New Roman"/>
              <a:cs typeface="Times New Roman"/>
              <a:sym typeface="Times New Roman"/>
            </a:endParaRPr>
          </a:p>
        </p:txBody>
      </p:sp>
      <p:sp>
        <p:nvSpPr>
          <p:cNvPr id="769" name="Google Shape;769;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a:p>
        </p:txBody>
      </p:sp>
      <p:pic>
        <p:nvPicPr>
          <p:cNvPr id="775" name="Google Shape;775;p97"/>
          <p:cNvPicPr preferRelativeResize="0"/>
          <p:nvPr/>
        </p:nvPicPr>
        <p:blipFill rotWithShape="1">
          <a:blip r:embed="rId3">
            <a:alphaModFix/>
          </a:blip>
          <a:srcRect/>
          <a:stretch/>
        </p:blipFill>
        <p:spPr>
          <a:xfrm>
            <a:off x="207818" y="745420"/>
            <a:ext cx="6622473" cy="5738507"/>
          </a:xfrm>
          <a:prstGeom prst="rect">
            <a:avLst/>
          </a:prstGeom>
          <a:noFill/>
          <a:ln>
            <a:noFill/>
          </a:ln>
        </p:spPr>
      </p:pic>
      <p:sp>
        <p:nvSpPr>
          <p:cNvPr id="776" name="Google Shape;776;p97"/>
          <p:cNvSpPr/>
          <p:nvPr/>
        </p:nvSpPr>
        <p:spPr>
          <a:xfrm>
            <a:off x="7661565" y="728840"/>
            <a:ext cx="4322617" cy="50783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Since software-based virtualization techniques are complicated and incur performance overhead, Intel provides a hardware-assist technique to make virtualization easy and improve performance. Figure 3.10 provides an overview of Intel’s full virtualization techniques. For processor virtualization, Intel offers the VT-x or VT-i technique. VT-x adds a privileged mode (VMX Root Mode) and some instructions to processors. This enhancement traps all sensitive instructions in the VMM automatically. For memory virtualization, Intel offers the EPT, which translates the virtual address to the machine’s physical addresses to improve performance. For I/O virtualization, Intel implements VT-d and VT-c to support this.</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CPU Virtualization</a:t>
            </a:r>
            <a:endParaRPr>
              <a:latin typeface="Times New Roman"/>
              <a:ea typeface="Times New Roman"/>
              <a:cs typeface="Times New Roman"/>
              <a:sym typeface="Times New Roman"/>
            </a:endParaRPr>
          </a:p>
        </p:txBody>
      </p:sp>
      <p:sp>
        <p:nvSpPr>
          <p:cNvPr id="782" name="Google Shape;782;p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A VM is a duplicate of an existing computer system in which a majority of the VM instructions are executed on the host processor in native mode. </a:t>
            </a:r>
            <a:endParaRPr>
              <a:latin typeface="Times New Roman"/>
              <a:ea typeface="Times New Roman"/>
              <a:cs typeface="Times New Roman"/>
              <a:sym typeface="Times New Roman"/>
            </a:endParaRPr>
          </a:p>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Thus, unprivileged instructions of VMs run directly on the host machine for higher efficiency. </a:t>
            </a:r>
            <a:endParaRPr>
              <a:latin typeface="Times New Roman"/>
              <a:ea typeface="Times New Roman"/>
              <a:cs typeface="Times New Roman"/>
              <a:sym typeface="Times New Roman"/>
            </a:endParaRPr>
          </a:p>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Other critical instructions should be handled carefully for correctness and stability. </a:t>
            </a:r>
            <a:endParaRPr>
              <a:latin typeface="Times New Roman"/>
              <a:ea typeface="Times New Roman"/>
              <a:cs typeface="Times New Roman"/>
              <a:sym typeface="Times New Roman"/>
            </a:endParaRPr>
          </a:p>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The critical instructions are divided into three categories: privileged instructions, control-sensitive instructions, and behavior-sensitive instructions. </a:t>
            </a:r>
            <a:endParaRPr>
              <a:latin typeface="Times New Roman"/>
              <a:ea typeface="Times New Roman"/>
              <a:cs typeface="Times New Roman"/>
              <a:sym typeface="Times New Roman"/>
            </a:endParaRPr>
          </a:p>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Privileged instructions execute in a privileged mode and will be trapped if executed outside this mode. </a:t>
            </a:r>
            <a:endParaRPr>
              <a:latin typeface="Times New Roman"/>
              <a:ea typeface="Times New Roman"/>
              <a:cs typeface="Times New Roman"/>
              <a:sym typeface="Times New Roman"/>
            </a:endParaRPr>
          </a:p>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Control-sensitive instructions attempt to change the configuration of resources used. </a:t>
            </a:r>
            <a:endParaRPr>
              <a:latin typeface="Times New Roman"/>
              <a:ea typeface="Times New Roman"/>
              <a:cs typeface="Times New Roman"/>
              <a:sym typeface="Times New Roman"/>
            </a:endParaRPr>
          </a:p>
          <a:p>
            <a:pPr marL="228600" lvl="0" indent="-215265"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Behavior-sensitive instructions have different behaviors depending on the configuration of resources, including the load and store operations over the virtual memory.</a:t>
            </a:r>
            <a:endParaRPr>
              <a:latin typeface="Times New Roman"/>
              <a:ea typeface="Times New Roman"/>
              <a:cs typeface="Times New Roman"/>
              <a:sym typeface="Times New Roman"/>
            </a:endParaRPr>
          </a:p>
        </p:txBody>
      </p:sp>
      <p:sp>
        <p:nvSpPr>
          <p:cNvPr id="783" name="Google Shape;783;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103</a:t>
            </a:fld>
            <a:endParaRPr>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a:p>
        </p:txBody>
      </p:sp>
      <p:pic>
        <p:nvPicPr>
          <p:cNvPr id="789" name="Google Shape;789;p99"/>
          <p:cNvPicPr preferRelativeResize="0"/>
          <p:nvPr/>
        </p:nvPicPr>
        <p:blipFill rotWithShape="1">
          <a:blip r:embed="rId3">
            <a:alphaModFix/>
          </a:blip>
          <a:srcRect/>
          <a:stretch/>
        </p:blipFill>
        <p:spPr>
          <a:xfrm>
            <a:off x="551151" y="893185"/>
            <a:ext cx="5686425" cy="4870306"/>
          </a:xfrm>
          <a:prstGeom prst="rect">
            <a:avLst/>
          </a:prstGeom>
          <a:noFill/>
          <a:ln>
            <a:noFill/>
          </a:ln>
        </p:spPr>
      </p:pic>
      <p:sp>
        <p:nvSpPr>
          <p:cNvPr id="790" name="Google Shape;790;p99"/>
          <p:cNvSpPr/>
          <p:nvPr/>
        </p:nvSpPr>
        <p:spPr>
          <a:xfrm>
            <a:off x="6096000" y="743015"/>
            <a:ext cx="6096000"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Although x86 processors are not virtualizable primarily, great effort is taken to virtualize them. They are used widely in comparing RISC processors that the bulk of x86-based legacy systems cannot discard easily. Virtualization of x86 processors is detailed in the following sections. Intel’s VT-x technology is an example of hardware-assisted virtualization, as shown in Figure 3.11. Intel calls the privilege level of x86 processors the VMX Root Mode. In order to control the start and stop of a VM and allocate a memory page to maintain the CPU state for VMs, a set of additional instructions is added. At the time of this writing, Xen, VMware, and the Microsoft Virtual PC all implement their hypervisors by using the VT-x technology.</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0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Memory Virtualization</a:t>
            </a:r>
            <a:endParaRPr>
              <a:latin typeface="Times New Roman"/>
              <a:ea typeface="Times New Roman"/>
              <a:cs typeface="Times New Roman"/>
              <a:sym typeface="Times New Roman"/>
            </a:endParaRPr>
          </a:p>
        </p:txBody>
      </p:sp>
      <p:sp>
        <p:nvSpPr>
          <p:cNvPr id="796" name="Google Shape;796;p10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Virtual memory virtualization is similar to the virtual memory support provided by modern operating systems.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In a traditional execution environment, the operating system maintains mappings of virtual memory to machine memory using page tables, which is a one-stage mapping from virtual memory to machine memory.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All modern x86 CPUs include a memory management unit (MMU) and a translation lookaside buffer (TLB) to optimize virtual memory performance.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However, in a virtual execution environment, virtual memory virtualization involves sharing the physical system memory in RAM and dynamically allocating it to the physical memory of the VMs.</a:t>
            </a:r>
            <a:endParaRPr>
              <a:latin typeface="Times New Roman"/>
              <a:ea typeface="Times New Roman"/>
              <a:cs typeface="Times New Roman"/>
              <a:sym typeface="Times New Roman"/>
            </a:endParaRPr>
          </a:p>
        </p:txBody>
      </p:sp>
      <p:sp>
        <p:nvSpPr>
          <p:cNvPr id="797" name="Google Shape;797;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105</a:t>
            </a:fld>
            <a:endParaRPr>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a:p>
        </p:txBody>
      </p:sp>
      <p:pic>
        <p:nvPicPr>
          <p:cNvPr id="803" name="Google Shape;803;p101"/>
          <p:cNvPicPr preferRelativeResize="0"/>
          <p:nvPr/>
        </p:nvPicPr>
        <p:blipFill rotWithShape="1">
          <a:blip r:embed="rId3">
            <a:alphaModFix/>
          </a:blip>
          <a:srcRect/>
          <a:stretch/>
        </p:blipFill>
        <p:spPr>
          <a:xfrm>
            <a:off x="452437" y="787544"/>
            <a:ext cx="5851381" cy="4421765"/>
          </a:xfrm>
          <a:prstGeom prst="rect">
            <a:avLst/>
          </a:prstGeom>
          <a:noFill/>
          <a:ln>
            <a:noFill/>
          </a:ln>
        </p:spPr>
      </p:pic>
      <p:sp>
        <p:nvSpPr>
          <p:cNvPr id="804" name="Google Shape;804;p101"/>
          <p:cNvSpPr/>
          <p:nvPr/>
        </p:nvSpPr>
        <p:spPr>
          <a:xfrm>
            <a:off x="6539346" y="1083486"/>
            <a:ext cx="4814454"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That means a two-stage mapping process should be maintained by the guest OS and the VMM, respectively: virtual memory to physical memory and physical memory to machine memory. Furthermore, MMU virtualization should be supported, which is transparent to the guest OS. The guest OS continues to control the mapping of virtual addresses to the physical memory addresses of VMs. But the guest OS cannot directly access the actual machine memory. The VMM is responsible for mapping the guest physical memory to the actual machine memory. Figure 3.12 shows the two-level memory mapping procedure.</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I/O Virtualization</a:t>
            </a:r>
            <a:endParaRPr>
              <a:latin typeface="Times New Roman"/>
              <a:ea typeface="Times New Roman"/>
              <a:cs typeface="Times New Roman"/>
              <a:sym typeface="Times New Roman"/>
            </a:endParaRPr>
          </a:p>
        </p:txBody>
      </p:sp>
      <p:sp>
        <p:nvSpPr>
          <p:cNvPr id="810" name="Google Shape;810;p10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I/O virtualization involves managing the routing of I/O requests between virtual devices and the shared physical hardware.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At the time of this writing, there are three ways to implement I/O virtualization: full device emulation, para-virtualization, and direct I/O.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Full device emulation is the first approach for I/O virtualization. Generally, this approach emulates well-known, real-world devices.</a:t>
            </a:r>
            <a:endParaRPr>
              <a:latin typeface="Times New Roman"/>
              <a:ea typeface="Times New Roman"/>
              <a:cs typeface="Times New Roman"/>
              <a:sym typeface="Times New Roman"/>
            </a:endParaRPr>
          </a:p>
        </p:txBody>
      </p:sp>
      <p:sp>
        <p:nvSpPr>
          <p:cNvPr id="811" name="Google Shape;811;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107</a:t>
            </a:fld>
            <a:endParaRPr>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a:p>
        </p:txBody>
      </p:sp>
      <p:pic>
        <p:nvPicPr>
          <p:cNvPr id="817" name="Google Shape;817;p103"/>
          <p:cNvPicPr preferRelativeResize="0"/>
          <p:nvPr/>
        </p:nvPicPr>
        <p:blipFill rotWithShape="1">
          <a:blip r:embed="rId3">
            <a:alphaModFix/>
          </a:blip>
          <a:srcRect/>
          <a:stretch/>
        </p:blipFill>
        <p:spPr>
          <a:xfrm>
            <a:off x="1812780" y="985837"/>
            <a:ext cx="8467293" cy="3561933"/>
          </a:xfrm>
          <a:prstGeom prst="rect">
            <a:avLst/>
          </a:prstGeom>
          <a:noFill/>
          <a:ln>
            <a:noFill/>
          </a:ln>
        </p:spPr>
      </p:pic>
      <p:sp>
        <p:nvSpPr>
          <p:cNvPr id="818" name="Google Shape;818;p103"/>
          <p:cNvSpPr/>
          <p:nvPr/>
        </p:nvSpPr>
        <p:spPr>
          <a:xfrm>
            <a:off x="1634835" y="4602024"/>
            <a:ext cx="9171709"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All the functions of a device or bus infrastructure, such as device enumeration, identification, interrupts, and DMA, are replicated in software. This software is located in the VMM and acts as a virtual device. The I/O access requests of the guest OS are trapped in the VMM which interacts with the I/O devices. The full device emulation approach is shown in Figure 3.14.</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Assignment 4</a:t>
            </a:r>
            <a:endParaRPr>
              <a:latin typeface="Times New Roman"/>
              <a:ea typeface="Times New Roman"/>
              <a:cs typeface="Times New Roman"/>
              <a:sym typeface="Times New Roman"/>
            </a:endParaRPr>
          </a:p>
        </p:txBody>
      </p:sp>
      <p:sp>
        <p:nvSpPr>
          <p:cNvPr id="824" name="Google Shape;824;p10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Describe Virtual machines basics,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Process virtual machines.</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System virtual machines</a:t>
            </a:r>
            <a:endParaRPr>
              <a:latin typeface="Times New Roman"/>
              <a:ea typeface="Times New Roman"/>
              <a:cs typeface="Times New Roman"/>
              <a:sym typeface="Times New Roman"/>
            </a:endParaRPr>
          </a:p>
        </p:txBody>
      </p:sp>
      <p:sp>
        <p:nvSpPr>
          <p:cNvPr id="825" name="Google Shape;825;p10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109</a:t>
            </a:fld>
            <a:endParaRPr>
              <a:latin typeface="Times New Roman"/>
              <a:ea typeface="Times New Roman"/>
              <a:cs typeface="Times New Roman"/>
              <a:sym typeface="Times New Roman"/>
            </a:endParaRPr>
          </a:p>
        </p:txBody>
      </p:sp>
      <p:sp>
        <p:nvSpPr>
          <p:cNvPr id="826" name="Google Shape;826;p104"/>
          <p:cNvSpPr/>
          <p:nvPr/>
        </p:nvSpPr>
        <p:spPr>
          <a:xfrm>
            <a:off x="2420153" y="6081067"/>
            <a:ext cx="735169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Submission link: </a:t>
            </a: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https://forms.gle/QEge4junT8wYZ5hQ7</a:t>
            </a: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Cloud Consumer</a:t>
            </a:r>
            <a:endParaRPr>
              <a:latin typeface="Times New Roman"/>
              <a:ea typeface="Times New Roman"/>
              <a:cs typeface="Times New Roman"/>
              <a:sym typeface="Times New Roman"/>
            </a:endParaRPr>
          </a:p>
        </p:txBody>
      </p:sp>
      <p:sp>
        <p:nvSpPr>
          <p:cNvPr id="158" name="Google Shape;158;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 cloud consumer is the end-user who browses or utilizes the services provided by Cloud Service Providers (CSP), sets up service contracts with the cloud provider.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cloud consumer pays peruse of the service provisioned. Measured services utilized by the consumer.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this, a set of organizations having mutual regulatory constraints performs a security and risk assessment for each use case of Cloud migrations and deployments. </a:t>
            </a:r>
            <a:endParaRPr>
              <a:latin typeface="Times New Roman"/>
              <a:ea typeface="Times New Roman"/>
              <a:cs typeface="Times New Roman"/>
              <a:sym typeface="Times New Roman"/>
            </a:endParaRPr>
          </a:p>
        </p:txBody>
      </p:sp>
      <p:sp>
        <p:nvSpPr>
          <p:cNvPr id="159" name="Google Shape;15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Presentation</a:t>
            </a:r>
            <a:endParaRPr>
              <a:latin typeface="Times New Roman"/>
              <a:ea typeface="Times New Roman"/>
              <a:cs typeface="Times New Roman"/>
              <a:sym typeface="Times New Roman"/>
            </a:endParaRPr>
          </a:p>
        </p:txBody>
      </p:sp>
      <p:sp>
        <p:nvSpPr>
          <p:cNvPr id="832" name="Google Shape;832;p10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Case study on Process virtual machines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Case study on System virtual machines </a:t>
            </a: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833" name="Google Shape;833;p10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110</a:t>
            </a:fld>
            <a:endParaRPr>
              <a:latin typeface="Times New Roman"/>
              <a:ea typeface="Times New Roman"/>
              <a:cs typeface="Times New Roman"/>
              <a:sym typeface="Times New Roman"/>
            </a:endParaRPr>
          </a:p>
        </p:txBody>
      </p:sp>
      <p:sp>
        <p:nvSpPr>
          <p:cNvPr id="834" name="Google Shape;834;p105"/>
          <p:cNvSpPr/>
          <p:nvPr/>
        </p:nvSpPr>
        <p:spPr>
          <a:xfrm>
            <a:off x="1791776" y="6050290"/>
            <a:ext cx="860844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Submission link: </a:t>
            </a:r>
            <a:r>
              <a:rPr lang="en-US" sz="28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https://forms.gle/mj8Q82t1XWPTFXyc9</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Unit - IV</a:t>
            </a:r>
            <a:endParaRPr>
              <a:latin typeface="Times New Roman"/>
              <a:ea typeface="Times New Roman"/>
              <a:cs typeface="Times New Roman"/>
              <a:sym typeface="Times New Roman"/>
            </a:endParaRPr>
          </a:p>
        </p:txBody>
      </p:sp>
      <p:sp>
        <p:nvSpPr>
          <p:cNvPr id="840" name="Google Shape;840;p10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Parallel and Distributed Computing</a:t>
            </a:r>
            <a:endParaRPr/>
          </a:p>
          <a:p>
            <a:pPr marL="0" lvl="0" indent="0" algn="ctr"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Eras of Computing, Parallel vs. Distributed Computing, Elements of Parallel Computing, What is Parallel Processing?, Hardware Architectures for Parallel Processing, Approaches to Parallel Programming, Levels of Parallelism, Laws of Caution, Elements of Distributed Computing, General Concepts and Definitions, Components of a Distributed System, Architectural Styles for Distributed Computing, Models for Inter-Process Communication, Technologies for Distributed Computing, Remote Procedure Call, Distributed Object Frameworks, Service Oriented Computing</a:t>
            </a:r>
            <a:endParaRPr/>
          </a:p>
        </p:txBody>
      </p:sp>
      <p:sp>
        <p:nvSpPr>
          <p:cNvPr id="841" name="Google Shape;841;p10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111</a:t>
            </a:fld>
            <a:endParaRPr>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Principles of Parallel and Distributed Computing </a:t>
            </a:r>
            <a:endParaRPr/>
          </a:p>
        </p:txBody>
      </p:sp>
      <p:sp>
        <p:nvSpPr>
          <p:cNvPr id="847" name="Google Shape;847;p1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Cloud computing is a new technological trend that supports better utilization of IT infrastructures, services, and applications.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It adopts a service delivery model based on a pay-per-use approach, in which users do not own infrastructure, platform, or applications but use them for the time they need them.</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Eras of computing </a:t>
            </a:r>
            <a:endParaRPr/>
          </a:p>
        </p:txBody>
      </p:sp>
      <p:sp>
        <p:nvSpPr>
          <p:cNvPr id="853" name="Google Shape;853;p1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two fundamental and dominant models of computing are sequential and parallel.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sequential computing era began in the 1940s; the parallel (and distributed) computing era followed it within a decade.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126"/>
          <p:cNvGrpSpPr/>
          <p:nvPr/>
        </p:nvGrpSpPr>
        <p:grpSpPr>
          <a:xfrm>
            <a:off x="1524000" y="875899"/>
            <a:ext cx="9144000" cy="5982101"/>
            <a:chOff x="0" y="875898"/>
            <a:chExt cx="9144000" cy="5982101"/>
          </a:xfrm>
        </p:grpSpPr>
        <p:sp>
          <p:nvSpPr>
            <p:cNvPr id="860" name="Google Shape;860;p126"/>
            <p:cNvSpPr/>
            <p:nvPr/>
          </p:nvSpPr>
          <p:spPr>
            <a:xfrm>
              <a:off x="0" y="875898"/>
              <a:ext cx="9144000" cy="59821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61" name="Google Shape;861;p126"/>
            <p:cNvCxnSpPr/>
            <p:nvPr/>
          </p:nvCxnSpPr>
          <p:spPr>
            <a:xfrm>
              <a:off x="1380425" y="1010653"/>
              <a:ext cx="0" cy="5238541"/>
            </a:xfrm>
            <a:prstGeom prst="straightConnector1">
              <a:avLst/>
            </a:prstGeom>
            <a:noFill/>
            <a:ln w="9525" cap="flat" cmpd="sng">
              <a:solidFill>
                <a:schemeClr val="dk1"/>
              </a:solidFill>
              <a:prstDash val="solid"/>
              <a:round/>
              <a:headEnd type="stealth" w="med" len="med"/>
              <a:tailEnd type="none" w="sm" len="sm"/>
            </a:ln>
          </p:spPr>
        </p:cxnSp>
        <p:cxnSp>
          <p:nvCxnSpPr>
            <p:cNvPr id="862" name="Google Shape;862;p126"/>
            <p:cNvCxnSpPr/>
            <p:nvPr/>
          </p:nvCxnSpPr>
          <p:spPr>
            <a:xfrm>
              <a:off x="381000" y="6019800"/>
              <a:ext cx="8305800" cy="1588"/>
            </a:xfrm>
            <a:prstGeom prst="straightConnector1">
              <a:avLst/>
            </a:prstGeom>
            <a:noFill/>
            <a:ln w="9525" cap="flat" cmpd="sng">
              <a:solidFill>
                <a:schemeClr val="dk1"/>
              </a:solidFill>
              <a:prstDash val="solid"/>
              <a:round/>
              <a:headEnd type="none" w="sm" len="sm"/>
              <a:tailEnd type="stealth" w="med" len="med"/>
            </a:ln>
          </p:spPr>
        </p:cxnSp>
        <p:cxnSp>
          <p:nvCxnSpPr>
            <p:cNvPr id="863" name="Google Shape;863;p126"/>
            <p:cNvCxnSpPr/>
            <p:nvPr/>
          </p:nvCxnSpPr>
          <p:spPr>
            <a:xfrm rot="5400000">
              <a:off x="2265544" y="6133306"/>
              <a:ext cx="228600" cy="1588"/>
            </a:xfrm>
            <a:prstGeom prst="straightConnector1">
              <a:avLst/>
            </a:prstGeom>
            <a:noFill/>
            <a:ln w="9525" cap="flat" cmpd="sng">
              <a:solidFill>
                <a:schemeClr val="dk1"/>
              </a:solidFill>
              <a:prstDash val="solid"/>
              <a:round/>
              <a:headEnd type="none" w="sm" len="sm"/>
              <a:tailEnd type="none" w="sm" len="sm"/>
            </a:ln>
          </p:spPr>
        </p:cxnSp>
        <p:sp>
          <p:nvSpPr>
            <p:cNvPr id="864" name="Google Shape;864;p126"/>
            <p:cNvSpPr txBox="1"/>
            <p:nvPr/>
          </p:nvSpPr>
          <p:spPr>
            <a:xfrm>
              <a:off x="1361303" y="6214646"/>
              <a:ext cx="71453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1940</a:t>
              </a:r>
              <a:endParaRPr dirty="0"/>
            </a:p>
          </p:txBody>
        </p:sp>
        <p:sp>
          <p:nvSpPr>
            <p:cNvPr id="865" name="Google Shape;865;p126"/>
            <p:cNvSpPr txBox="1"/>
            <p:nvPr/>
          </p:nvSpPr>
          <p:spPr>
            <a:xfrm>
              <a:off x="2082403" y="6214646"/>
              <a:ext cx="73698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1950</a:t>
              </a:r>
              <a:endParaRPr dirty="0"/>
            </a:p>
          </p:txBody>
        </p:sp>
        <p:sp>
          <p:nvSpPr>
            <p:cNvPr id="866" name="Google Shape;866;p126"/>
            <p:cNvSpPr/>
            <p:nvPr/>
          </p:nvSpPr>
          <p:spPr>
            <a:xfrm>
              <a:off x="2553943" y="4646595"/>
              <a:ext cx="1005806" cy="306467"/>
            </a:xfrm>
            <a:prstGeom prst="roundRect">
              <a:avLst>
                <a:gd name="adj" fmla="val 16667"/>
              </a:avLst>
            </a:prstGeom>
            <a:solidFill>
              <a:srgbClr val="FFFA8F">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Applications</a:t>
              </a:r>
              <a:endParaRPr sz="1200" b="0" i="0" u="none" strike="noStrike" cap="none">
                <a:solidFill>
                  <a:srgbClr val="000000"/>
                </a:solidFill>
                <a:latin typeface="Arial"/>
                <a:ea typeface="Arial"/>
                <a:cs typeface="Arial"/>
                <a:sym typeface="Arial"/>
              </a:endParaRPr>
            </a:p>
          </p:txBody>
        </p:sp>
        <p:sp>
          <p:nvSpPr>
            <p:cNvPr id="867" name="Google Shape;867;p126"/>
            <p:cNvSpPr/>
            <p:nvPr/>
          </p:nvSpPr>
          <p:spPr>
            <a:xfrm>
              <a:off x="1693885" y="1934656"/>
              <a:ext cx="2877152" cy="91440"/>
            </a:xfrm>
            <a:prstGeom prst="rect">
              <a:avLst/>
            </a:prstGeom>
            <a:gradFill>
              <a:gsLst>
                <a:gs pos="0">
                  <a:schemeClr val="lt1"/>
                </a:gs>
                <a:gs pos="6000">
                  <a:srgbClr val="FFFA8F"/>
                </a:gs>
                <a:gs pos="7000">
                  <a:srgbClr val="FFFF00"/>
                </a:gs>
                <a:gs pos="25000">
                  <a:srgbClr val="FFC000"/>
                </a:gs>
                <a:gs pos="48000">
                  <a:srgbClr val="FF0000"/>
                </a:gs>
                <a:gs pos="91000">
                  <a:srgbClr val="FFC000"/>
                </a:gs>
                <a:gs pos="100000">
                  <a:srgbClr val="FFFF00"/>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8" name="Google Shape;868;p126"/>
            <p:cNvSpPr txBox="1"/>
            <p:nvPr/>
          </p:nvSpPr>
          <p:spPr>
            <a:xfrm>
              <a:off x="275699" y="4572000"/>
              <a:ext cx="1104726"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Parallel Era</a:t>
              </a:r>
              <a:endParaRPr/>
            </a:p>
          </p:txBody>
        </p:sp>
        <p:sp>
          <p:nvSpPr>
            <p:cNvPr id="869" name="Google Shape;869;p126"/>
            <p:cNvSpPr txBox="1"/>
            <p:nvPr/>
          </p:nvSpPr>
          <p:spPr>
            <a:xfrm>
              <a:off x="12493" y="2155176"/>
              <a:ext cx="1377557" cy="33855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Sequential Era</a:t>
              </a:r>
              <a:endParaRPr/>
            </a:p>
          </p:txBody>
        </p:sp>
        <p:sp>
          <p:nvSpPr>
            <p:cNvPr id="870" name="Google Shape;870;p126"/>
            <p:cNvSpPr/>
            <p:nvPr/>
          </p:nvSpPr>
          <p:spPr>
            <a:xfrm>
              <a:off x="5360478" y="2199309"/>
              <a:ext cx="849565" cy="306467"/>
            </a:xfrm>
            <a:prstGeom prst="roundRect">
              <a:avLst>
                <a:gd name="adj" fmla="val 16667"/>
              </a:avLst>
            </a:prstGeom>
            <a:solidFill>
              <a:srgbClr val="FBE4D4">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Compilers</a:t>
              </a:r>
              <a:endParaRPr/>
            </a:p>
          </p:txBody>
        </p:sp>
        <p:sp>
          <p:nvSpPr>
            <p:cNvPr id="871" name="Google Shape;871;p126"/>
            <p:cNvSpPr/>
            <p:nvPr/>
          </p:nvSpPr>
          <p:spPr>
            <a:xfrm>
              <a:off x="4657834" y="1824252"/>
              <a:ext cx="1054916" cy="306467"/>
            </a:xfrm>
            <a:prstGeom prst="roundRect">
              <a:avLst>
                <a:gd name="adj" fmla="val 16667"/>
              </a:avLst>
            </a:prstGeom>
            <a:solidFill>
              <a:srgbClr val="FBE4D4">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Architectures</a:t>
              </a:r>
              <a:endParaRPr/>
            </a:p>
          </p:txBody>
        </p:sp>
        <p:cxnSp>
          <p:nvCxnSpPr>
            <p:cNvPr id="872" name="Google Shape;872;p126"/>
            <p:cNvCxnSpPr/>
            <p:nvPr/>
          </p:nvCxnSpPr>
          <p:spPr>
            <a:xfrm rot="5400000">
              <a:off x="2985819" y="6131706"/>
              <a:ext cx="228600" cy="1588"/>
            </a:xfrm>
            <a:prstGeom prst="straightConnector1">
              <a:avLst/>
            </a:prstGeom>
            <a:noFill/>
            <a:ln w="9525" cap="flat" cmpd="sng">
              <a:solidFill>
                <a:schemeClr val="dk1"/>
              </a:solidFill>
              <a:prstDash val="solid"/>
              <a:round/>
              <a:headEnd type="none" w="sm" len="sm"/>
              <a:tailEnd type="none" w="sm" len="sm"/>
            </a:ln>
          </p:spPr>
        </p:cxnSp>
        <p:sp>
          <p:nvSpPr>
            <p:cNvPr id="873" name="Google Shape;873;p126"/>
            <p:cNvSpPr txBox="1"/>
            <p:nvPr/>
          </p:nvSpPr>
          <p:spPr>
            <a:xfrm>
              <a:off x="2802678" y="6213046"/>
              <a:ext cx="75707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1960</a:t>
              </a:r>
              <a:endParaRPr dirty="0"/>
            </a:p>
          </p:txBody>
        </p:sp>
        <p:cxnSp>
          <p:nvCxnSpPr>
            <p:cNvPr id="874" name="Google Shape;874;p126"/>
            <p:cNvCxnSpPr/>
            <p:nvPr/>
          </p:nvCxnSpPr>
          <p:spPr>
            <a:xfrm rot="5400000">
              <a:off x="3706094" y="6130106"/>
              <a:ext cx="228600" cy="1588"/>
            </a:xfrm>
            <a:prstGeom prst="straightConnector1">
              <a:avLst/>
            </a:prstGeom>
            <a:noFill/>
            <a:ln w="9525" cap="flat" cmpd="sng">
              <a:solidFill>
                <a:schemeClr val="dk1"/>
              </a:solidFill>
              <a:prstDash val="solid"/>
              <a:round/>
              <a:headEnd type="none" w="sm" len="sm"/>
              <a:tailEnd type="none" w="sm" len="sm"/>
            </a:ln>
          </p:spPr>
        </p:cxnSp>
        <p:sp>
          <p:nvSpPr>
            <p:cNvPr id="875" name="Google Shape;875;p126"/>
            <p:cNvSpPr txBox="1"/>
            <p:nvPr/>
          </p:nvSpPr>
          <p:spPr>
            <a:xfrm>
              <a:off x="3522953" y="6211446"/>
              <a:ext cx="7554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1970</a:t>
              </a:r>
              <a:endParaRPr dirty="0"/>
            </a:p>
          </p:txBody>
        </p:sp>
        <p:cxnSp>
          <p:nvCxnSpPr>
            <p:cNvPr id="876" name="Google Shape;876;p126"/>
            <p:cNvCxnSpPr/>
            <p:nvPr/>
          </p:nvCxnSpPr>
          <p:spPr>
            <a:xfrm rot="5400000">
              <a:off x="4427969" y="6130106"/>
              <a:ext cx="228600" cy="1588"/>
            </a:xfrm>
            <a:prstGeom prst="straightConnector1">
              <a:avLst/>
            </a:prstGeom>
            <a:noFill/>
            <a:ln w="9525" cap="flat" cmpd="sng">
              <a:solidFill>
                <a:schemeClr val="dk1"/>
              </a:solidFill>
              <a:prstDash val="solid"/>
              <a:round/>
              <a:headEnd type="none" w="sm" len="sm"/>
              <a:tailEnd type="none" w="sm" len="sm"/>
            </a:ln>
          </p:spPr>
        </p:cxnSp>
        <p:sp>
          <p:nvSpPr>
            <p:cNvPr id="877" name="Google Shape;877;p126"/>
            <p:cNvSpPr txBox="1"/>
            <p:nvPr/>
          </p:nvSpPr>
          <p:spPr>
            <a:xfrm>
              <a:off x="4244828" y="6211446"/>
              <a:ext cx="7442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1980</a:t>
              </a:r>
              <a:endParaRPr dirty="0"/>
            </a:p>
          </p:txBody>
        </p:sp>
        <p:cxnSp>
          <p:nvCxnSpPr>
            <p:cNvPr id="878" name="Google Shape;878;p126"/>
            <p:cNvCxnSpPr/>
            <p:nvPr/>
          </p:nvCxnSpPr>
          <p:spPr>
            <a:xfrm rot="5400000">
              <a:off x="5148244" y="6128506"/>
              <a:ext cx="228600" cy="1588"/>
            </a:xfrm>
            <a:prstGeom prst="straightConnector1">
              <a:avLst/>
            </a:prstGeom>
            <a:noFill/>
            <a:ln w="9525" cap="flat" cmpd="sng">
              <a:solidFill>
                <a:schemeClr val="dk1"/>
              </a:solidFill>
              <a:prstDash val="solid"/>
              <a:round/>
              <a:headEnd type="none" w="sm" len="sm"/>
              <a:tailEnd type="none" w="sm" len="sm"/>
            </a:ln>
          </p:spPr>
        </p:cxnSp>
        <p:sp>
          <p:nvSpPr>
            <p:cNvPr id="879" name="Google Shape;879;p126"/>
            <p:cNvSpPr txBox="1"/>
            <p:nvPr/>
          </p:nvSpPr>
          <p:spPr>
            <a:xfrm>
              <a:off x="4965103" y="6209846"/>
              <a:ext cx="75229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1990</a:t>
              </a:r>
              <a:endParaRPr dirty="0"/>
            </a:p>
          </p:txBody>
        </p:sp>
        <p:cxnSp>
          <p:nvCxnSpPr>
            <p:cNvPr id="880" name="Google Shape;880;p126"/>
            <p:cNvCxnSpPr/>
            <p:nvPr/>
          </p:nvCxnSpPr>
          <p:spPr>
            <a:xfrm rot="5400000">
              <a:off x="5860494" y="6128506"/>
              <a:ext cx="228600" cy="1588"/>
            </a:xfrm>
            <a:prstGeom prst="straightConnector1">
              <a:avLst/>
            </a:prstGeom>
            <a:noFill/>
            <a:ln w="9525" cap="flat" cmpd="sng">
              <a:solidFill>
                <a:schemeClr val="dk1"/>
              </a:solidFill>
              <a:prstDash val="solid"/>
              <a:round/>
              <a:headEnd type="none" w="sm" len="sm"/>
              <a:tailEnd type="none" w="sm" len="sm"/>
            </a:ln>
          </p:spPr>
        </p:cxnSp>
        <p:sp>
          <p:nvSpPr>
            <p:cNvPr id="881" name="Google Shape;881;p126"/>
            <p:cNvSpPr txBox="1"/>
            <p:nvPr/>
          </p:nvSpPr>
          <p:spPr>
            <a:xfrm>
              <a:off x="5677353" y="6209846"/>
              <a:ext cx="73937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2000</a:t>
              </a:r>
              <a:endParaRPr dirty="0"/>
            </a:p>
          </p:txBody>
        </p:sp>
        <p:cxnSp>
          <p:nvCxnSpPr>
            <p:cNvPr id="882" name="Google Shape;882;p126"/>
            <p:cNvCxnSpPr/>
            <p:nvPr/>
          </p:nvCxnSpPr>
          <p:spPr>
            <a:xfrm rot="5400000">
              <a:off x="6582369" y="6128506"/>
              <a:ext cx="228600" cy="1588"/>
            </a:xfrm>
            <a:prstGeom prst="straightConnector1">
              <a:avLst/>
            </a:prstGeom>
            <a:noFill/>
            <a:ln w="9525" cap="flat" cmpd="sng">
              <a:solidFill>
                <a:schemeClr val="dk1"/>
              </a:solidFill>
              <a:prstDash val="solid"/>
              <a:round/>
              <a:headEnd type="none" w="sm" len="sm"/>
              <a:tailEnd type="none" w="sm" len="sm"/>
            </a:ln>
          </p:spPr>
        </p:cxnSp>
        <p:sp>
          <p:nvSpPr>
            <p:cNvPr id="883" name="Google Shape;883;p126"/>
            <p:cNvSpPr txBox="1"/>
            <p:nvPr/>
          </p:nvSpPr>
          <p:spPr>
            <a:xfrm>
              <a:off x="6399228" y="6209846"/>
              <a:ext cx="70575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2010</a:t>
              </a:r>
              <a:endParaRPr dirty="0"/>
            </a:p>
          </p:txBody>
        </p:sp>
        <p:cxnSp>
          <p:nvCxnSpPr>
            <p:cNvPr id="884" name="Google Shape;884;p126"/>
            <p:cNvCxnSpPr/>
            <p:nvPr/>
          </p:nvCxnSpPr>
          <p:spPr>
            <a:xfrm rot="5400000">
              <a:off x="7302644" y="6126906"/>
              <a:ext cx="228600" cy="1588"/>
            </a:xfrm>
            <a:prstGeom prst="straightConnector1">
              <a:avLst/>
            </a:prstGeom>
            <a:noFill/>
            <a:ln w="9525" cap="flat" cmpd="sng">
              <a:solidFill>
                <a:schemeClr val="dk1"/>
              </a:solidFill>
              <a:prstDash val="solid"/>
              <a:round/>
              <a:headEnd type="none" w="sm" len="sm"/>
              <a:tailEnd type="none" w="sm" len="sm"/>
            </a:ln>
          </p:spPr>
        </p:cxnSp>
        <p:sp>
          <p:nvSpPr>
            <p:cNvPr id="885" name="Google Shape;885;p126"/>
            <p:cNvSpPr txBox="1"/>
            <p:nvPr/>
          </p:nvSpPr>
          <p:spPr>
            <a:xfrm>
              <a:off x="7119503" y="6208246"/>
              <a:ext cx="75872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2020</a:t>
              </a:r>
              <a:endParaRPr dirty="0"/>
            </a:p>
          </p:txBody>
        </p:sp>
        <p:cxnSp>
          <p:nvCxnSpPr>
            <p:cNvPr id="886" name="Google Shape;886;p126"/>
            <p:cNvCxnSpPr/>
            <p:nvPr/>
          </p:nvCxnSpPr>
          <p:spPr>
            <a:xfrm rot="5400000">
              <a:off x="8022919" y="6125306"/>
              <a:ext cx="228600" cy="1588"/>
            </a:xfrm>
            <a:prstGeom prst="straightConnector1">
              <a:avLst/>
            </a:prstGeom>
            <a:noFill/>
            <a:ln w="9525" cap="flat" cmpd="sng">
              <a:solidFill>
                <a:schemeClr val="dk1"/>
              </a:solidFill>
              <a:prstDash val="solid"/>
              <a:round/>
              <a:headEnd type="none" w="sm" len="sm"/>
              <a:tailEnd type="none" w="sm" len="sm"/>
            </a:ln>
          </p:spPr>
        </p:cxnSp>
        <p:sp>
          <p:nvSpPr>
            <p:cNvPr id="887" name="Google Shape;887;p126"/>
            <p:cNvSpPr txBox="1"/>
            <p:nvPr/>
          </p:nvSpPr>
          <p:spPr>
            <a:xfrm>
              <a:off x="7839778" y="6206646"/>
              <a:ext cx="75714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2030</a:t>
              </a:r>
              <a:endParaRPr dirty="0"/>
            </a:p>
          </p:txBody>
        </p:sp>
        <p:sp>
          <p:nvSpPr>
            <p:cNvPr id="888" name="Google Shape;888;p126"/>
            <p:cNvSpPr/>
            <p:nvPr/>
          </p:nvSpPr>
          <p:spPr>
            <a:xfrm>
              <a:off x="3848342" y="3030363"/>
              <a:ext cx="3571773" cy="91440"/>
            </a:xfrm>
            <a:prstGeom prst="rect">
              <a:avLst/>
            </a:prstGeom>
            <a:gradFill>
              <a:gsLst>
                <a:gs pos="0">
                  <a:srgbClr val="FFFA8F"/>
                </a:gs>
                <a:gs pos="11000">
                  <a:srgbClr val="FFFF00"/>
                </a:gs>
                <a:gs pos="36000">
                  <a:srgbClr val="FF0300">
                    <a:alpha val="98823"/>
                  </a:srgbClr>
                </a:gs>
                <a:gs pos="58999">
                  <a:srgbClr val="FFC000"/>
                </a:gs>
                <a:gs pos="64000">
                  <a:srgbClr val="FFFF00"/>
                </a:gs>
                <a:gs pos="88000">
                  <a:schemeClr val="lt1"/>
                </a:gs>
                <a:gs pos="100000">
                  <a:schemeClr val="lt1"/>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9" name="Google Shape;889;p126"/>
            <p:cNvSpPr/>
            <p:nvPr/>
          </p:nvSpPr>
          <p:spPr>
            <a:xfrm>
              <a:off x="6100029" y="2573094"/>
              <a:ext cx="1005806" cy="306467"/>
            </a:xfrm>
            <a:prstGeom prst="roundRect">
              <a:avLst>
                <a:gd name="adj" fmla="val 16667"/>
              </a:avLst>
            </a:prstGeom>
            <a:solidFill>
              <a:srgbClr val="FBE4D4">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Applications</a:t>
              </a:r>
              <a:endParaRPr/>
            </a:p>
          </p:txBody>
        </p:sp>
        <p:cxnSp>
          <p:nvCxnSpPr>
            <p:cNvPr id="890" name="Google Shape;890;p126"/>
            <p:cNvCxnSpPr/>
            <p:nvPr/>
          </p:nvCxnSpPr>
          <p:spPr>
            <a:xfrm rot="5400000">
              <a:off x="1561319" y="6131706"/>
              <a:ext cx="228600" cy="1588"/>
            </a:xfrm>
            <a:prstGeom prst="straightConnector1">
              <a:avLst/>
            </a:prstGeom>
            <a:noFill/>
            <a:ln w="9525" cap="flat" cmpd="sng">
              <a:solidFill>
                <a:schemeClr val="dk1"/>
              </a:solidFill>
              <a:prstDash val="solid"/>
              <a:round/>
              <a:headEnd type="none" w="sm" len="sm"/>
              <a:tailEnd type="none" w="sm" len="sm"/>
            </a:ln>
          </p:spPr>
        </p:cxnSp>
        <p:sp>
          <p:nvSpPr>
            <p:cNvPr id="891" name="Google Shape;891;p126"/>
            <p:cNvSpPr/>
            <p:nvPr/>
          </p:nvSpPr>
          <p:spPr>
            <a:xfrm>
              <a:off x="2404549" y="2298820"/>
              <a:ext cx="2877152" cy="91440"/>
            </a:xfrm>
            <a:prstGeom prst="rect">
              <a:avLst/>
            </a:prstGeom>
            <a:gradFill>
              <a:gsLst>
                <a:gs pos="0">
                  <a:schemeClr val="lt1"/>
                </a:gs>
                <a:gs pos="6000">
                  <a:srgbClr val="FFFA8F"/>
                </a:gs>
                <a:gs pos="7000">
                  <a:srgbClr val="FFFF00"/>
                </a:gs>
                <a:gs pos="25000">
                  <a:srgbClr val="FFC000"/>
                </a:gs>
                <a:gs pos="48000">
                  <a:srgbClr val="FF0000"/>
                </a:gs>
                <a:gs pos="91000">
                  <a:srgbClr val="FFC000"/>
                </a:gs>
                <a:gs pos="100000">
                  <a:srgbClr val="FFFF00"/>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2" name="Google Shape;892;p126"/>
            <p:cNvSpPr/>
            <p:nvPr/>
          </p:nvSpPr>
          <p:spPr>
            <a:xfrm>
              <a:off x="3124840" y="2672610"/>
              <a:ext cx="2877152" cy="91440"/>
            </a:xfrm>
            <a:prstGeom prst="rect">
              <a:avLst/>
            </a:prstGeom>
            <a:gradFill>
              <a:gsLst>
                <a:gs pos="0">
                  <a:schemeClr val="lt1"/>
                </a:gs>
                <a:gs pos="6000">
                  <a:srgbClr val="FFFA8F"/>
                </a:gs>
                <a:gs pos="7000">
                  <a:srgbClr val="FFFF00"/>
                </a:gs>
                <a:gs pos="25000">
                  <a:srgbClr val="FFC000"/>
                </a:gs>
                <a:gs pos="48000">
                  <a:srgbClr val="FF0000"/>
                </a:gs>
                <a:gs pos="91000">
                  <a:srgbClr val="FFC000"/>
                </a:gs>
                <a:gs pos="100000">
                  <a:srgbClr val="FFFF00"/>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126"/>
            <p:cNvSpPr/>
            <p:nvPr/>
          </p:nvSpPr>
          <p:spPr>
            <a:xfrm>
              <a:off x="1603420" y="2937248"/>
              <a:ext cx="2163360" cy="306467"/>
            </a:xfrm>
            <a:prstGeom prst="roundRect">
              <a:avLst>
                <a:gd name="adj" fmla="val 16667"/>
              </a:avLst>
            </a:prstGeom>
            <a:solidFill>
              <a:srgbClr val="FBE4D4">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Problem Solving Environments</a:t>
              </a:r>
              <a:endParaRPr/>
            </a:p>
          </p:txBody>
        </p:sp>
        <p:sp>
          <p:nvSpPr>
            <p:cNvPr id="894" name="Google Shape;894;p126"/>
            <p:cNvSpPr/>
            <p:nvPr/>
          </p:nvSpPr>
          <p:spPr>
            <a:xfrm>
              <a:off x="2632668" y="3903364"/>
              <a:ext cx="3384083" cy="91440"/>
            </a:xfrm>
            <a:prstGeom prst="rect">
              <a:avLst/>
            </a:prstGeom>
            <a:gradFill>
              <a:gsLst>
                <a:gs pos="0">
                  <a:schemeClr val="lt1"/>
                </a:gs>
                <a:gs pos="6000">
                  <a:srgbClr val="FFFA8F"/>
                </a:gs>
                <a:gs pos="7000">
                  <a:srgbClr val="FFFF00"/>
                </a:gs>
                <a:gs pos="25000">
                  <a:srgbClr val="FFC000"/>
                </a:gs>
                <a:gs pos="48000">
                  <a:srgbClr val="FF0000"/>
                </a:gs>
                <a:gs pos="91000">
                  <a:srgbClr val="FFC000"/>
                </a:gs>
                <a:gs pos="100000">
                  <a:srgbClr val="FFFF00"/>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126"/>
            <p:cNvSpPr/>
            <p:nvPr/>
          </p:nvSpPr>
          <p:spPr>
            <a:xfrm>
              <a:off x="3120991" y="4311795"/>
              <a:ext cx="3558942" cy="96165"/>
            </a:xfrm>
            <a:prstGeom prst="rect">
              <a:avLst/>
            </a:prstGeom>
            <a:gradFill>
              <a:gsLst>
                <a:gs pos="0">
                  <a:schemeClr val="lt1"/>
                </a:gs>
                <a:gs pos="6000">
                  <a:srgbClr val="FFFA8F"/>
                </a:gs>
                <a:gs pos="7000">
                  <a:srgbClr val="FFFF00"/>
                </a:gs>
                <a:gs pos="25000">
                  <a:srgbClr val="FFC000"/>
                </a:gs>
                <a:gs pos="48000">
                  <a:srgbClr val="FF0000"/>
                </a:gs>
                <a:gs pos="91000">
                  <a:srgbClr val="FFC000"/>
                </a:gs>
                <a:gs pos="100000">
                  <a:srgbClr val="FFFF00"/>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126"/>
            <p:cNvSpPr/>
            <p:nvPr/>
          </p:nvSpPr>
          <p:spPr>
            <a:xfrm>
              <a:off x="3657600" y="4732744"/>
              <a:ext cx="3803903" cy="91440"/>
            </a:xfrm>
            <a:prstGeom prst="rect">
              <a:avLst/>
            </a:prstGeom>
            <a:gradFill>
              <a:gsLst>
                <a:gs pos="0">
                  <a:schemeClr val="lt1"/>
                </a:gs>
                <a:gs pos="6000">
                  <a:srgbClr val="FFFA8F"/>
                </a:gs>
                <a:gs pos="7000">
                  <a:srgbClr val="FFFF00"/>
                </a:gs>
                <a:gs pos="25000">
                  <a:srgbClr val="FFC000"/>
                </a:gs>
                <a:gs pos="48000">
                  <a:srgbClr val="FF0000"/>
                </a:gs>
                <a:gs pos="91000">
                  <a:srgbClr val="FFC000"/>
                </a:gs>
                <a:gs pos="100000">
                  <a:srgbClr val="FFFF00"/>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7" name="Google Shape;897;p126"/>
            <p:cNvSpPr/>
            <p:nvPr/>
          </p:nvSpPr>
          <p:spPr>
            <a:xfrm>
              <a:off x="4517136" y="5134769"/>
              <a:ext cx="3640595" cy="93202"/>
            </a:xfrm>
            <a:prstGeom prst="rect">
              <a:avLst/>
            </a:prstGeom>
            <a:gradFill>
              <a:gsLst>
                <a:gs pos="0">
                  <a:srgbClr val="FFFA8F"/>
                </a:gs>
                <a:gs pos="11000">
                  <a:srgbClr val="FFFF00"/>
                </a:gs>
                <a:gs pos="36000">
                  <a:srgbClr val="FF0300">
                    <a:alpha val="98823"/>
                  </a:srgbClr>
                </a:gs>
                <a:gs pos="58999">
                  <a:srgbClr val="FFC000"/>
                </a:gs>
                <a:gs pos="64000">
                  <a:srgbClr val="FFFF00"/>
                </a:gs>
                <a:gs pos="88000">
                  <a:schemeClr val="lt1"/>
                </a:gs>
                <a:gs pos="100000">
                  <a:schemeClr val="lt1"/>
                </a:gs>
              </a:gsLst>
              <a:lin ang="0" scaled="0"/>
            </a:gradFill>
            <a:ln w="12700" cap="flat" cmpd="sng">
              <a:solidFill>
                <a:srgbClr val="D8D8D8"/>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8" name="Google Shape;898;p126"/>
            <p:cNvSpPr/>
            <p:nvPr/>
          </p:nvSpPr>
          <p:spPr>
            <a:xfrm>
              <a:off x="2167327" y="4231104"/>
              <a:ext cx="849565" cy="306467"/>
            </a:xfrm>
            <a:prstGeom prst="roundRect">
              <a:avLst>
                <a:gd name="adj" fmla="val 16667"/>
              </a:avLst>
            </a:prstGeom>
            <a:solidFill>
              <a:srgbClr val="FFFA8F">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Compilers</a:t>
              </a:r>
              <a:endParaRPr sz="1200" b="0" i="0" u="none" strike="noStrike" cap="none">
                <a:solidFill>
                  <a:srgbClr val="000000"/>
                </a:solidFill>
                <a:latin typeface="Arial"/>
                <a:ea typeface="Arial"/>
                <a:cs typeface="Arial"/>
                <a:sym typeface="Arial"/>
              </a:endParaRPr>
            </a:p>
          </p:txBody>
        </p:sp>
        <p:sp>
          <p:nvSpPr>
            <p:cNvPr id="899" name="Google Shape;899;p126"/>
            <p:cNvSpPr/>
            <p:nvPr/>
          </p:nvSpPr>
          <p:spPr>
            <a:xfrm>
              <a:off x="1491962" y="3805989"/>
              <a:ext cx="1054916" cy="306467"/>
            </a:xfrm>
            <a:prstGeom prst="roundRect">
              <a:avLst>
                <a:gd name="adj" fmla="val 16667"/>
              </a:avLst>
            </a:prstGeom>
            <a:solidFill>
              <a:srgbClr val="FFFA8F">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Architectures</a:t>
              </a:r>
              <a:endParaRPr sz="1200" b="0" i="0" u="none" strike="noStrike" cap="none">
                <a:solidFill>
                  <a:srgbClr val="000000"/>
                </a:solidFill>
                <a:latin typeface="Arial"/>
                <a:ea typeface="Arial"/>
                <a:cs typeface="Arial"/>
                <a:sym typeface="Arial"/>
              </a:endParaRPr>
            </a:p>
          </p:txBody>
        </p:sp>
        <p:sp>
          <p:nvSpPr>
            <p:cNvPr id="900" name="Google Shape;900;p126"/>
            <p:cNvSpPr/>
            <p:nvPr/>
          </p:nvSpPr>
          <p:spPr>
            <a:xfrm>
              <a:off x="2263578" y="5039627"/>
              <a:ext cx="2163360" cy="306467"/>
            </a:xfrm>
            <a:prstGeom prst="roundRect">
              <a:avLst>
                <a:gd name="adj" fmla="val 16667"/>
              </a:avLst>
            </a:prstGeom>
            <a:solidFill>
              <a:srgbClr val="FFFA8F">
                <a:alpha val="49803"/>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Problem Solving Environments</a:t>
              </a:r>
              <a:endParaRPr sz="1200" b="0" i="0" u="none" strike="noStrike" cap="none">
                <a:solidFill>
                  <a:srgbClr val="000000"/>
                </a:solidFill>
                <a:latin typeface="Arial"/>
                <a:ea typeface="Arial"/>
                <a:cs typeface="Arial"/>
                <a:sym typeface="Arial"/>
              </a:endParaRPr>
            </a:p>
          </p:txBody>
        </p:sp>
        <p:sp>
          <p:nvSpPr>
            <p:cNvPr id="901" name="Google Shape;901;p126"/>
            <p:cNvSpPr/>
            <p:nvPr/>
          </p:nvSpPr>
          <p:spPr>
            <a:xfrm>
              <a:off x="1424539" y="1453415"/>
              <a:ext cx="7247823" cy="2069431"/>
            </a:xfrm>
            <a:prstGeom prst="roundRect">
              <a:avLst>
                <a:gd name="adj" fmla="val 9225"/>
              </a:avLst>
            </a:prstGeom>
            <a:noFill/>
            <a:ln w="127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2" name="Google Shape;902;p126"/>
            <p:cNvSpPr/>
            <p:nvPr/>
          </p:nvSpPr>
          <p:spPr>
            <a:xfrm>
              <a:off x="1432564" y="3655940"/>
              <a:ext cx="7247823" cy="2069431"/>
            </a:xfrm>
            <a:prstGeom prst="roundRect">
              <a:avLst>
                <a:gd name="adj" fmla="val 9225"/>
              </a:avLst>
            </a:prstGeom>
            <a:noFill/>
            <a:ln w="127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Parallel processing </a:t>
            </a:r>
            <a:endParaRPr/>
          </a:p>
        </p:txBody>
      </p:sp>
      <p:sp>
        <p:nvSpPr>
          <p:cNvPr id="908" name="Google Shape;908;p1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Processing of multiple tasks simultaneously on multiple processors is called parallel processing.</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parallel program consists of multiple active processes (tasks) simultaneously solving a given problem.</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given task is divided into multiple subtasks using a divide-and-conquer technique, and each subtask is processed on a different central processing unit (CPU).</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Programming on a multiprocessor system using the divide-and-conquer technique is called parallel programming.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Hardware architectures for parallel processing </a:t>
            </a:r>
            <a:endParaRPr/>
          </a:p>
        </p:txBody>
      </p:sp>
      <p:sp>
        <p:nvSpPr>
          <p:cNvPr id="914" name="Google Shape;914;p1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Single-instruction, single-data (SISD) systems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Single-instruction, multiple-data (SIMD) systems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Multiple-instruction, single-data (MISD) systems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Multiple-instruction, multiple-data (MIMD) systems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Single-instruction, single-data (SISD) systems </a:t>
            </a:r>
            <a:endParaRPr/>
          </a:p>
        </p:txBody>
      </p:sp>
      <p:sp>
        <p:nvSpPr>
          <p:cNvPr id="920" name="Google Shape;920;p1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An SISD computing system is a uniprocessor machine capable of executing a single instruction, which operates on a single data stream</a:t>
            </a:r>
            <a:endParaRPr/>
          </a:p>
        </p:txBody>
      </p:sp>
      <p:grpSp>
        <p:nvGrpSpPr>
          <p:cNvPr id="921" name="Google Shape;921;p129"/>
          <p:cNvGrpSpPr/>
          <p:nvPr/>
        </p:nvGrpSpPr>
        <p:grpSpPr>
          <a:xfrm>
            <a:off x="3248700" y="3147994"/>
            <a:ext cx="5096255" cy="3028969"/>
            <a:chOff x="2048256" y="2938271"/>
            <a:chExt cx="5096255" cy="3028969"/>
          </a:xfrm>
        </p:grpSpPr>
        <p:sp>
          <p:nvSpPr>
            <p:cNvPr id="922" name="Google Shape;922;p129"/>
            <p:cNvSpPr/>
            <p:nvPr/>
          </p:nvSpPr>
          <p:spPr>
            <a:xfrm>
              <a:off x="2048256" y="2938271"/>
              <a:ext cx="5096255" cy="302896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3" name="Google Shape;923;p129"/>
            <p:cNvSpPr/>
            <p:nvPr/>
          </p:nvSpPr>
          <p:spPr>
            <a:xfrm>
              <a:off x="3572256" y="4315968"/>
              <a:ext cx="1987649" cy="1450848"/>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137150" anchor="b" anchorCtr="1">
              <a:noAutofit/>
            </a:bodyPr>
            <a:lstStyle/>
            <a:p>
              <a:pPr marL="0" marR="0" lvl="0" indent="0" algn="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Processor</a:t>
              </a:r>
              <a:endParaRPr/>
            </a:p>
          </p:txBody>
        </p:sp>
        <p:pic>
          <p:nvPicPr>
            <p:cNvPr id="924" name="Google Shape;924;p129" descr="C:\Documents and Settings\csve\Local Settings\Temporary Internet Files\Content.IE5\KPABW9QF\MC900250279[1].wmf"/>
            <p:cNvPicPr preferRelativeResize="0"/>
            <p:nvPr/>
          </p:nvPicPr>
          <p:blipFill rotWithShape="1">
            <a:blip r:embed="rId3">
              <a:alphaModFix/>
            </a:blip>
            <a:srcRect/>
            <a:stretch/>
          </p:blipFill>
          <p:spPr>
            <a:xfrm>
              <a:off x="3951460" y="4401312"/>
              <a:ext cx="1289593" cy="886448"/>
            </a:xfrm>
            <a:prstGeom prst="rect">
              <a:avLst/>
            </a:prstGeom>
            <a:noFill/>
            <a:ln>
              <a:noFill/>
            </a:ln>
          </p:spPr>
        </p:pic>
        <p:sp>
          <p:nvSpPr>
            <p:cNvPr id="925" name="Google Shape;925;p129"/>
            <p:cNvSpPr/>
            <p:nvPr/>
          </p:nvSpPr>
          <p:spPr>
            <a:xfrm rot="-5400000">
              <a:off x="2599125" y="4373064"/>
              <a:ext cx="440550" cy="1249680"/>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6" name="Google Shape;926;p129"/>
            <p:cNvSpPr/>
            <p:nvPr/>
          </p:nvSpPr>
          <p:spPr>
            <a:xfrm rot="-5400000">
              <a:off x="6097932" y="4384959"/>
              <a:ext cx="440550" cy="1238082"/>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7" name="Google Shape;927;p129"/>
            <p:cNvSpPr/>
            <p:nvPr/>
          </p:nvSpPr>
          <p:spPr>
            <a:xfrm>
              <a:off x="4323996" y="3257199"/>
              <a:ext cx="440550" cy="96985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129"/>
            <p:cNvSpPr/>
            <p:nvPr/>
          </p:nvSpPr>
          <p:spPr>
            <a:xfrm>
              <a:off x="2181055" y="4303776"/>
              <a:ext cx="1246533"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a:t>
              </a:r>
              <a:endParaRPr/>
            </a:p>
          </p:txBody>
        </p:sp>
        <p:sp>
          <p:nvSpPr>
            <p:cNvPr id="929" name="Google Shape;929;p129"/>
            <p:cNvSpPr/>
            <p:nvPr/>
          </p:nvSpPr>
          <p:spPr>
            <a:xfrm>
              <a:off x="5686255" y="4315968"/>
              <a:ext cx="1246533" cy="382891"/>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a:t>
              </a:r>
              <a:endParaRPr/>
            </a:p>
          </p:txBody>
        </p:sp>
        <p:sp>
          <p:nvSpPr>
            <p:cNvPr id="930" name="Google Shape;930;p129"/>
            <p:cNvSpPr/>
            <p:nvPr/>
          </p:nvSpPr>
          <p:spPr>
            <a:xfrm>
              <a:off x="4802335" y="3290924"/>
              <a:ext cx="1732577" cy="647092"/>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Stream</a:t>
              </a:r>
              <a:endParaRPr/>
            </a:p>
          </p:txBody>
        </p:sp>
        <p:pic>
          <p:nvPicPr>
            <p:cNvPr id="931" name="Google Shape;931;p129" descr="C:\Documents and Settings\Administrator\Local Settings\Temporary Internet Files\Content.IE5\S5CT05S7\MCj04326140000[1].png"/>
            <p:cNvPicPr preferRelativeResize="0"/>
            <p:nvPr/>
          </p:nvPicPr>
          <p:blipFill rotWithShape="1">
            <a:blip r:embed="rId4">
              <a:alphaModFix/>
            </a:blip>
            <a:srcRect/>
            <a:stretch/>
          </p:blipFill>
          <p:spPr>
            <a:xfrm>
              <a:off x="4858869" y="3405497"/>
              <a:ext cx="469035" cy="469035"/>
            </a:xfrm>
            <a:prstGeom prst="rect">
              <a:avLst/>
            </a:prstGeom>
            <a:noFill/>
            <a:ln>
              <a:noFill/>
            </a:ln>
          </p:spPr>
        </p:pic>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pic>
        <p:nvPicPr>
          <p:cNvPr id="4" name="Picture 3"/>
          <p:cNvPicPr>
            <a:picLocks noChangeAspect="1"/>
          </p:cNvPicPr>
          <p:nvPr/>
        </p:nvPicPr>
        <p:blipFill>
          <a:blip r:embed="rId2"/>
          <a:stretch>
            <a:fillRect/>
          </a:stretch>
        </p:blipFill>
        <p:spPr>
          <a:xfrm>
            <a:off x="2082800" y="571806"/>
            <a:ext cx="7194994" cy="5967106"/>
          </a:xfrm>
          <a:prstGeom prst="rect">
            <a:avLst/>
          </a:prstGeom>
        </p:spPr>
      </p:pic>
    </p:spTree>
    <p:extLst>
      <p:ext uri="{BB962C8B-B14F-4D97-AF65-F5344CB8AC3E}">
        <p14:creationId xmlns:p14="http://schemas.microsoft.com/office/powerpoint/2010/main" val="29090235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Single-instruction, multiple-data (SIMD) systems </a:t>
            </a:r>
            <a:endParaRPr/>
          </a:p>
        </p:txBody>
      </p:sp>
      <p:sp>
        <p:nvSpPr>
          <p:cNvPr id="937" name="Google Shape;937;p1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An SIMD computing system is a multiprocessor machine capable of executing the same instruction on all the CPUs but operating on different data streams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Assignment 1</a:t>
            </a:r>
            <a:endParaRPr>
              <a:latin typeface="Times New Roman"/>
              <a:ea typeface="Times New Roman"/>
              <a:cs typeface="Times New Roman"/>
              <a:sym typeface="Times New Roman"/>
            </a:endParaRPr>
          </a:p>
        </p:txBody>
      </p:sp>
      <p:sp>
        <p:nvSpPr>
          <p:cNvPr id="165" name="Google Shape;165;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List of 50 Cloud Service Providers</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List of 10 Cloud Carriers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List of 10 Cloud Brokers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List of 10 Cloud Auditors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List of 10 Cloud Consumers</a:t>
            </a: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166" name="Google Shape;16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12</a:t>
            </a:fld>
            <a:endParaRPr>
              <a:latin typeface="Times New Roman"/>
              <a:ea typeface="Times New Roman"/>
              <a:cs typeface="Times New Roman"/>
              <a:sym typeface="Times New Roman"/>
            </a:endParaRPr>
          </a:p>
        </p:txBody>
      </p:sp>
      <p:sp>
        <p:nvSpPr>
          <p:cNvPr id="167" name="Google Shape;167;p12"/>
          <p:cNvSpPr/>
          <p:nvPr/>
        </p:nvSpPr>
        <p:spPr>
          <a:xfrm>
            <a:off x="2306027" y="5363419"/>
            <a:ext cx="73516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Submission link: </a:t>
            </a: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https://forms.gle/QEge4junT8wYZ5hQ7</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grpSp>
        <p:nvGrpSpPr>
          <p:cNvPr id="942" name="Google Shape;942;p131"/>
          <p:cNvGrpSpPr/>
          <p:nvPr/>
        </p:nvGrpSpPr>
        <p:grpSpPr>
          <a:xfrm>
            <a:off x="1524001" y="613612"/>
            <a:ext cx="8999620" cy="6003757"/>
            <a:chOff x="1" y="613611"/>
            <a:chExt cx="8999620" cy="6003757"/>
          </a:xfrm>
        </p:grpSpPr>
        <p:sp>
          <p:nvSpPr>
            <p:cNvPr id="943" name="Google Shape;943;p131"/>
            <p:cNvSpPr/>
            <p:nvPr/>
          </p:nvSpPr>
          <p:spPr>
            <a:xfrm>
              <a:off x="1" y="613611"/>
              <a:ext cx="8999620" cy="600375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4" name="Google Shape;944;p131"/>
            <p:cNvSpPr/>
            <p:nvPr/>
          </p:nvSpPr>
          <p:spPr>
            <a:xfrm>
              <a:off x="1357690" y="1124934"/>
              <a:ext cx="6150016" cy="5263673"/>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5" name="Google Shape;945;p131"/>
            <p:cNvSpPr/>
            <p:nvPr/>
          </p:nvSpPr>
          <p:spPr>
            <a:xfrm>
              <a:off x="5745313" y="5023104"/>
              <a:ext cx="1475231" cy="1170432"/>
            </a:xfrm>
            <a:prstGeom prst="roundRect">
              <a:avLst>
                <a:gd name="adj" fmla="val 1042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N</a:t>
              </a:r>
              <a:endParaRPr/>
            </a:p>
          </p:txBody>
        </p:sp>
        <p:pic>
          <p:nvPicPr>
            <p:cNvPr id="946" name="Google Shape;946;p131" descr="C:\Documents and Settings\csve\Local Settings\Temporary Internet Files\Content.IE5\KPABW9QF\MC900250279[1].wmf"/>
            <p:cNvPicPr preferRelativeResize="0"/>
            <p:nvPr/>
          </p:nvPicPr>
          <p:blipFill rotWithShape="1">
            <a:blip r:embed="rId3">
              <a:alphaModFix/>
            </a:blip>
            <a:srcRect/>
            <a:stretch/>
          </p:blipFill>
          <p:spPr>
            <a:xfrm>
              <a:off x="6050725" y="5096257"/>
              <a:ext cx="993259" cy="682752"/>
            </a:xfrm>
            <a:prstGeom prst="rect">
              <a:avLst/>
            </a:prstGeom>
            <a:noFill/>
            <a:ln>
              <a:noFill/>
            </a:ln>
          </p:spPr>
        </p:pic>
        <p:sp>
          <p:nvSpPr>
            <p:cNvPr id="947" name="Google Shape;947;p131"/>
            <p:cNvSpPr/>
            <p:nvPr/>
          </p:nvSpPr>
          <p:spPr>
            <a:xfrm rot="-5400000">
              <a:off x="2716955" y="2999458"/>
              <a:ext cx="440550" cy="5411163"/>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8" name="Google Shape;948;p131"/>
            <p:cNvSpPr/>
            <p:nvPr/>
          </p:nvSpPr>
          <p:spPr>
            <a:xfrm rot="-5400000">
              <a:off x="7881409" y="4945546"/>
              <a:ext cx="440550" cy="1531180"/>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9" name="Google Shape;949;p131"/>
            <p:cNvSpPr/>
            <p:nvPr/>
          </p:nvSpPr>
          <p:spPr>
            <a:xfrm>
              <a:off x="2156708" y="1491915"/>
              <a:ext cx="440550" cy="878305"/>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0" name="Google Shape;950;p131"/>
            <p:cNvSpPr/>
            <p:nvPr/>
          </p:nvSpPr>
          <p:spPr>
            <a:xfrm>
              <a:off x="7303168" y="5035296"/>
              <a:ext cx="1576137" cy="382891"/>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 N</a:t>
              </a:r>
              <a:endParaRPr/>
            </a:p>
          </p:txBody>
        </p:sp>
        <p:sp>
          <p:nvSpPr>
            <p:cNvPr id="951" name="Google Shape;951;p131"/>
            <p:cNvSpPr/>
            <p:nvPr/>
          </p:nvSpPr>
          <p:spPr>
            <a:xfrm>
              <a:off x="1877057" y="707504"/>
              <a:ext cx="5390017" cy="647092"/>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   Single Instruction Stream</a:t>
              </a:r>
              <a:endParaRPr/>
            </a:p>
          </p:txBody>
        </p:sp>
        <p:pic>
          <p:nvPicPr>
            <p:cNvPr id="952" name="Google Shape;952;p131" descr="C:\Documents and Settings\Administrator\Local Settings\Temporary Internet Files\Content.IE5\S5CT05S7\MCj04326140000[1].png"/>
            <p:cNvPicPr preferRelativeResize="0"/>
            <p:nvPr/>
          </p:nvPicPr>
          <p:blipFill rotWithShape="1">
            <a:blip r:embed="rId4">
              <a:alphaModFix/>
            </a:blip>
            <a:srcRect/>
            <a:stretch/>
          </p:blipFill>
          <p:spPr>
            <a:xfrm>
              <a:off x="3221014" y="822077"/>
              <a:ext cx="469035" cy="469035"/>
            </a:xfrm>
            <a:prstGeom prst="rect">
              <a:avLst/>
            </a:prstGeom>
            <a:noFill/>
            <a:ln>
              <a:noFill/>
            </a:ln>
          </p:spPr>
        </p:pic>
        <p:sp>
          <p:nvSpPr>
            <p:cNvPr id="953" name="Google Shape;953;p131"/>
            <p:cNvSpPr/>
            <p:nvPr/>
          </p:nvSpPr>
          <p:spPr>
            <a:xfrm>
              <a:off x="3090673" y="3798480"/>
              <a:ext cx="1475231" cy="1170432"/>
            </a:xfrm>
            <a:prstGeom prst="roundRect">
              <a:avLst>
                <a:gd name="adj" fmla="val 1042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2</a:t>
              </a:r>
              <a:endParaRPr/>
            </a:p>
          </p:txBody>
        </p:sp>
        <p:pic>
          <p:nvPicPr>
            <p:cNvPr id="954" name="Google Shape;954;p131" descr="C:\Documents and Settings\csve\Local Settings\Temporary Internet Files\Content.IE5\KPABW9QF\MC900250279[1].wmf"/>
            <p:cNvPicPr preferRelativeResize="0"/>
            <p:nvPr/>
          </p:nvPicPr>
          <p:blipFill rotWithShape="1">
            <a:blip r:embed="rId3">
              <a:alphaModFix/>
            </a:blip>
            <a:srcRect/>
            <a:stretch/>
          </p:blipFill>
          <p:spPr>
            <a:xfrm>
              <a:off x="3347957" y="3895697"/>
              <a:ext cx="993259" cy="682752"/>
            </a:xfrm>
            <a:prstGeom prst="rect">
              <a:avLst/>
            </a:prstGeom>
            <a:noFill/>
            <a:ln>
              <a:noFill/>
            </a:ln>
          </p:spPr>
        </p:pic>
        <p:sp>
          <p:nvSpPr>
            <p:cNvPr id="955" name="Google Shape;955;p131"/>
            <p:cNvSpPr/>
            <p:nvPr/>
          </p:nvSpPr>
          <p:spPr>
            <a:xfrm rot="-5400000">
              <a:off x="1370781" y="3132880"/>
              <a:ext cx="440550" cy="2743200"/>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6" name="Google Shape;956;p131"/>
            <p:cNvSpPr/>
            <p:nvPr/>
          </p:nvSpPr>
          <p:spPr>
            <a:xfrm>
              <a:off x="1633729" y="2438752"/>
              <a:ext cx="1475231" cy="1170432"/>
            </a:xfrm>
            <a:prstGeom prst="roundRect">
              <a:avLst>
                <a:gd name="adj" fmla="val 1042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1</a:t>
              </a:r>
              <a:endParaRPr/>
            </a:p>
          </p:txBody>
        </p:sp>
        <p:pic>
          <p:nvPicPr>
            <p:cNvPr id="957" name="Google Shape;957;p131" descr="C:\Documents and Settings\csve\Local Settings\Temporary Internet Files\Content.IE5\KPABW9QF\MC900250279[1].wmf"/>
            <p:cNvPicPr preferRelativeResize="0"/>
            <p:nvPr/>
          </p:nvPicPr>
          <p:blipFill rotWithShape="1">
            <a:blip r:embed="rId3">
              <a:alphaModFix/>
            </a:blip>
            <a:srcRect/>
            <a:stretch/>
          </p:blipFill>
          <p:spPr>
            <a:xfrm>
              <a:off x="1891013" y="2511905"/>
              <a:ext cx="993259" cy="682752"/>
            </a:xfrm>
            <a:prstGeom prst="rect">
              <a:avLst/>
            </a:prstGeom>
            <a:noFill/>
            <a:ln>
              <a:noFill/>
            </a:ln>
          </p:spPr>
        </p:pic>
        <p:sp>
          <p:nvSpPr>
            <p:cNvPr id="958" name="Google Shape;958;p131"/>
            <p:cNvSpPr/>
            <p:nvPr/>
          </p:nvSpPr>
          <p:spPr>
            <a:xfrm rot="-5400000">
              <a:off x="630117" y="2465368"/>
              <a:ext cx="440550" cy="1310640"/>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9" name="Google Shape;959;p131"/>
            <p:cNvSpPr/>
            <p:nvPr/>
          </p:nvSpPr>
          <p:spPr>
            <a:xfrm>
              <a:off x="169375" y="2426560"/>
              <a:ext cx="136681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 1</a:t>
              </a:r>
              <a:endParaRPr/>
            </a:p>
          </p:txBody>
        </p:sp>
        <p:sp>
          <p:nvSpPr>
            <p:cNvPr id="960" name="Google Shape;960;p131"/>
            <p:cNvSpPr/>
            <p:nvPr/>
          </p:nvSpPr>
          <p:spPr>
            <a:xfrm>
              <a:off x="248623" y="3932272"/>
              <a:ext cx="136681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 2</a:t>
              </a:r>
              <a:endParaRPr/>
            </a:p>
          </p:txBody>
        </p:sp>
        <p:sp>
          <p:nvSpPr>
            <p:cNvPr id="961" name="Google Shape;961;p131"/>
            <p:cNvSpPr/>
            <p:nvPr/>
          </p:nvSpPr>
          <p:spPr>
            <a:xfrm>
              <a:off x="266911" y="5120480"/>
              <a:ext cx="136681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 N</a:t>
              </a:r>
              <a:endParaRPr/>
            </a:p>
          </p:txBody>
        </p:sp>
        <p:sp>
          <p:nvSpPr>
            <p:cNvPr id="962" name="Google Shape;962;p131"/>
            <p:cNvSpPr/>
            <p:nvPr/>
          </p:nvSpPr>
          <p:spPr>
            <a:xfrm>
              <a:off x="4716991" y="3834736"/>
              <a:ext cx="1455209" cy="382891"/>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 2</a:t>
              </a:r>
              <a:endParaRPr/>
            </a:p>
          </p:txBody>
        </p:sp>
        <p:sp>
          <p:nvSpPr>
            <p:cNvPr id="963" name="Google Shape;963;p131"/>
            <p:cNvSpPr/>
            <p:nvPr/>
          </p:nvSpPr>
          <p:spPr>
            <a:xfrm rot="-5400000">
              <a:off x="6545988" y="2449831"/>
              <a:ext cx="440550" cy="4121490"/>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131"/>
            <p:cNvSpPr/>
            <p:nvPr/>
          </p:nvSpPr>
          <p:spPr>
            <a:xfrm rot="-5400000">
              <a:off x="5829708" y="325375"/>
              <a:ext cx="440550" cy="560281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5" name="Google Shape;965;p131"/>
            <p:cNvSpPr/>
            <p:nvPr/>
          </p:nvSpPr>
          <p:spPr>
            <a:xfrm>
              <a:off x="3656645" y="1475873"/>
              <a:ext cx="440550" cy="226594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131"/>
            <p:cNvSpPr/>
            <p:nvPr/>
          </p:nvSpPr>
          <p:spPr>
            <a:xfrm>
              <a:off x="3260047" y="2450944"/>
              <a:ext cx="1540553" cy="382891"/>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 1</a:t>
              </a:r>
              <a:endParaRPr/>
            </a:p>
          </p:txBody>
        </p:sp>
        <p:sp>
          <p:nvSpPr>
            <p:cNvPr id="967" name="Google Shape;967;p131"/>
            <p:cNvSpPr/>
            <p:nvPr/>
          </p:nvSpPr>
          <p:spPr>
            <a:xfrm>
              <a:off x="6251541" y="1495921"/>
              <a:ext cx="440550" cy="3437026"/>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pic>
        <p:nvPicPr>
          <p:cNvPr id="3" name="Picture 2"/>
          <p:cNvPicPr>
            <a:picLocks noChangeAspect="1"/>
          </p:cNvPicPr>
          <p:nvPr/>
        </p:nvPicPr>
        <p:blipFill>
          <a:blip r:embed="rId2"/>
          <a:stretch>
            <a:fillRect/>
          </a:stretch>
        </p:blipFill>
        <p:spPr>
          <a:xfrm>
            <a:off x="2622084" y="229274"/>
            <a:ext cx="7042616" cy="6127076"/>
          </a:xfrm>
          <a:prstGeom prst="rect">
            <a:avLst/>
          </a:prstGeom>
        </p:spPr>
      </p:pic>
    </p:spTree>
    <p:extLst>
      <p:ext uri="{BB962C8B-B14F-4D97-AF65-F5344CB8AC3E}">
        <p14:creationId xmlns:p14="http://schemas.microsoft.com/office/powerpoint/2010/main" val="20020002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Multiple-instruction, single-data (MISD) systems </a:t>
            </a:r>
            <a:endParaRPr/>
          </a:p>
        </p:txBody>
      </p:sp>
      <p:sp>
        <p:nvSpPr>
          <p:cNvPr id="973" name="Google Shape;973;p1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An MISD computing system is a multiprocessor machine capable of executing different instructions on different processing elements PEs but all of them operating on the same data set.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133"/>
          <p:cNvGrpSpPr/>
          <p:nvPr/>
        </p:nvGrpSpPr>
        <p:grpSpPr>
          <a:xfrm>
            <a:off x="1495866" y="636749"/>
            <a:ext cx="8999620" cy="5438275"/>
            <a:chOff x="1" y="1058779"/>
            <a:chExt cx="8999620" cy="5438275"/>
          </a:xfrm>
        </p:grpSpPr>
        <p:sp>
          <p:nvSpPr>
            <p:cNvPr id="979" name="Google Shape;979;p133"/>
            <p:cNvSpPr/>
            <p:nvPr/>
          </p:nvSpPr>
          <p:spPr>
            <a:xfrm>
              <a:off x="1" y="1058779"/>
              <a:ext cx="8999620" cy="54382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0" name="Google Shape;980;p133"/>
            <p:cNvSpPr/>
            <p:nvPr/>
          </p:nvSpPr>
          <p:spPr>
            <a:xfrm>
              <a:off x="1562234" y="1564105"/>
              <a:ext cx="5584531" cy="4824502"/>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1" name="Google Shape;981;p133"/>
            <p:cNvSpPr/>
            <p:nvPr/>
          </p:nvSpPr>
          <p:spPr>
            <a:xfrm>
              <a:off x="5372321" y="5023104"/>
              <a:ext cx="1475231" cy="1170432"/>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N</a:t>
              </a:r>
              <a:endParaRPr/>
            </a:p>
          </p:txBody>
        </p:sp>
        <p:pic>
          <p:nvPicPr>
            <p:cNvPr id="982" name="Google Shape;982;p133" descr="C:\Documents and Settings\csve\Local Settings\Temporary Internet Files\Content.IE5\KPABW9QF\MC900250279[1].wmf"/>
            <p:cNvPicPr preferRelativeResize="0"/>
            <p:nvPr/>
          </p:nvPicPr>
          <p:blipFill rotWithShape="1">
            <a:blip r:embed="rId3">
              <a:alphaModFix/>
            </a:blip>
            <a:srcRect/>
            <a:stretch/>
          </p:blipFill>
          <p:spPr>
            <a:xfrm>
              <a:off x="5665701" y="5096257"/>
              <a:ext cx="993259" cy="682752"/>
            </a:xfrm>
            <a:prstGeom prst="rect">
              <a:avLst/>
            </a:prstGeom>
            <a:noFill/>
            <a:ln>
              <a:noFill/>
            </a:ln>
          </p:spPr>
        </p:pic>
        <p:sp>
          <p:nvSpPr>
            <p:cNvPr id="983" name="Google Shape;983;p133"/>
            <p:cNvSpPr/>
            <p:nvPr/>
          </p:nvSpPr>
          <p:spPr>
            <a:xfrm rot="-5400000">
              <a:off x="3130526" y="3773971"/>
              <a:ext cx="440550" cy="3862137"/>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Google Shape;984;p133"/>
            <p:cNvSpPr/>
            <p:nvPr/>
          </p:nvSpPr>
          <p:spPr>
            <a:xfrm rot="-5400000">
              <a:off x="7015122" y="5426809"/>
              <a:ext cx="440550" cy="568653"/>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5" name="Google Shape;985;p133"/>
            <p:cNvSpPr/>
            <p:nvPr/>
          </p:nvSpPr>
          <p:spPr>
            <a:xfrm>
              <a:off x="2228900" y="1840832"/>
              <a:ext cx="440550" cy="52938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133"/>
            <p:cNvSpPr/>
            <p:nvPr/>
          </p:nvSpPr>
          <p:spPr>
            <a:xfrm>
              <a:off x="1732679" y="1188770"/>
              <a:ext cx="1551942" cy="59190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4570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Stream  1</a:t>
              </a:r>
              <a:endParaRPr/>
            </a:p>
          </p:txBody>
        </p:sp>
        <p:pic>
          <p:nvPicPr>
            <p:cNvPr id="987" name="Google Shape;987;p133" descr="C:\Documents and Settings\Administrator\Local Settings\Temporary Internet Files\Content.IE5\S5CT05S7\MCj04326140000[1].png"/>
            <p:cNvPicPr preferRelativeResize="0"/>
            <p:nvPr/>
          </p:nvPicPr>
          <p:blipFill rotWithShape="1">
            <a:blip r:embed="rId4">
              <a:alphaModFix/>
            </a:blip>
            <a:srcRect/>
            <a:stretch/>
          </p:blipFill>
          <p:spPr>
            <a:xfrm>
              <a:off x="1861404" y="1291312"/>
              <a:ext cx="393113" cy="393113"/>
            </a:xfrm>
            <a:prstGeom prst="rect">
              <a:avLst/>
            </a:prstGeom>
            <a:noFill/>
            <a:ln>
              <a:noFill/>
            </a:ln>
          </p:spPr>
        </p:pic>
        <p:sp>
          <p:nvSpPr>
            <p:cNvPr id="988" name="Google Shape;988;p133"/>
            <p:cNvSpPr/>
            <p:nvPr/>
          </p:nvSpPr>
          <p:spPr>
            <a:xfrm>
              <a:off x="3295217" y="3798480"/>
              <a:ext cx="1475231" cy="1170432"/>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2</a:t>
              </a:r>
              <a:endParaRPr/>
            </a:p>
          </p:txBody>
        </p:sp>
        <p:pic>
          <p:nvPicPr>
            <p:cNvPr id="989" name="Google Shape;989;p133" descr="C:\Documents and Settings\csve\Local Settings\Temporary Internet Files\Content.IE5\KPABW9QF\MC900250279[1].wmf"/>
            <p:cNvPicPr preferRelativeResize="0"/>
            <p:nvPr/>
          </p:nvPicPr>
          <p:blipFill rotWithShape="1">
            <a:blip r:embed="rId3">
              <a:alphaModFix/>
            </a:blip>
            <a:srcRect/>
            <a:stretch/>
          </p:blipFill>
          <p:spPr>
            <a:xfrm>
              <a:off x="3552501" y="3895697"/>
              <a:ext cx="993259" cy="682752"/>
            </a:xfrm>
            <a:prstGeom prst="rect">
              <a:avLst/>
            </a:prstGeom>
            <a:noFill/>
            <a:ln>
              <a:noFill/>
            </a:ln>
          </p:spPr>
        </p:pic>
        <p:sp>
          <p:nvSpPr>
            <p:cNvPr id="990" name="Google Shape;990;p133"/>
            <p:cNvSpPr/>
            <p:nvPr/>
          </p:nvSpPr>
          <p:spPr>
            <a:xfrm rot="-5400000">
              <a:off x="2085224" y="3642777"/>
              <a:ext cx="440550" cy="1723405"/>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1" name="Google Shape;991;p133"/>
            <p:cNvSpPr/>
            <p:nvPr/>
          </p:nvSpPr>
          <p:spPr>
            <a:xfrm>
              <a:off x="2054849" y="2438752"/>
              <a:ext cx="1475231" cy="1170432"/>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1</a:t>
              </a:r>
              <a:endParaRPr/>
            </a:p>
          </p:txBody>
        </p:sp>
        <p:pic>
          <p:nvPicPr>
            <p:cNvPr id="992" name="Google Shape;992;p133" descr="C:\Documents and Settings\csve\Local Settings\Temporary Internet Files\Content.IE5\KPABW9QF\MC900250279[1].wmf"/>
            <p:cNvPicPr preferRelativeResize="0"/>
            <p:nvPr/>
          </p:nvPicPr>
          <p:blipFill rotWithShape="1">
            <a:blip r:embed="rId3">
              <a:alphaModFix/>
            </a:blip>
            <a:srcRect/>
            <a:stretch/>
          </p:blipFill>
          <p:spPr>
            <a:xfrm>
              <a:off x="2264005" y="2511905"/>
              <a:ext cx="993259" cy="682752"/>
            </a:xfrm>
            <a:prstGeom prst="rect">
              <a:avLst/>
            </a:prstGeom>
            <a:noFill/>
            <a:ln>
              <a:noFill/>
            </a:ln>
          </p:spPr>
        </p:pic>
        <p:sp>
          <p:nvSpPr>
            <p:cNvPr id="993" name="Google Shape;993;p133"/>
            <p:cNvSpPr/>
            <p:nvPr/>
          </p:nvSpPr>
          <p:spPr>
            <a:xfrm rot="-5400000">
              <a:off x="1482202" y="2849976"/>
              <a:ext cx="440550" cy="541424"/>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4" name="Google Shape;994;p133"/>
            <p:cNvSpPr/>
            <p:nvPr/>
          </p:nvSpPr>
          <p:spPr>
            <a:xfrm rot="-5400000">
              <a:off x="5976583" y="3187686"/>
              <a:ext cx="440550" cy="2645780"/>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5" name="Google Shape;995;p133"/>
            <p:cNvSpPr/>
            <p:nvPr/>
          </p:nvSpPr>
          <p:spPr>
            <a:xfrm rot="-5400000">
              <a:off x="5338325" y="1201731"/>
              <a:ext cx="440550" cy="3850106"/>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6" name="Google Shape;996;p133"/>
            <p:cNvSpPr/>
            <p:nvPr/>
          </p:nvSpPr>
          <p:spPr>
            <a:xfrm rot="-5400000">
              <a:off x="8406776" y="4135419"/>
              <a:ext cx="440550" cy="568653"/>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7" name="Google Shape;997;p133"/>
            <p:cNvSpPr/>
            <p:nvPr/>
          </p:nvSpPr>
          <p:spPr>
            <a:xfrm rot="-5400000">
              <a:off x="172339" y="4167502"/>
              <a:ext cx="440550" cy="568653"/>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8" name="Google Shape;998;p133"/>
            <p:cNvSpPr/>
            <p:nvPr/>
          </p:nvSpPr>
          <p:spPr>
            <a:xfrm rot="-5400000">
              <a:off x="-551371" y="4049933"/>
              <a:ext cx="3188369" cy="647092"/>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   Single Data Input Stream</a:t>
              </a:r>
              <a:endParaRPr/>
            </a:p>
          </p:txBody>
        </p:sp>
        <p:sp>
          <p:nvSpPr>
            <p:cNvPr id="999" name="Google Shape;999;p133"/>
            <p:cNvSpPr/>
            <p:nvPr/>
          </p:nvSpPr>
          <p:spPr>
            <a:xfrm rot="-5400000">
              <a:off x="6314650" y="4069985"/>
              <a:ext cx="3188369" cy="647092"/>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   Single Data Output Stream</a:t>
              </a:r>
              <a:endParaRPr/>
            </a:p>
          </p:txBody>
        </p:sp>
        <p:sp>
          <p:nvSpPr>
            <p:cNvPr id="1000" name="Google Shape;1000;p133"/>
            <p:cNvSpPr/>
            <p:nvPr/>
          </p:nvSpPr>
          <p:spPr>
            <a:xfrm>
              <a:off x="3352931" y="1208824"/>
              <a:ext cx="1551942" cy="59190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4570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Stream 2</a:t>
              </a:r>
              <a:endParaRPr/>
            </a:p>
          </p:txBody>
        </p:sp>
        <p:pic>
          <p:nvPicPr>
            <p:cNvPr id="1001" name="Google Shape;1001;p133" descr="C:\Documents and Settings\Administrator\Local Settings\Temporary Internet Files\Content.IE5\S5CT05S7\MCj04326140000[1].png"/>
            <p:cNvPicPr preferRelativeResize="0"/>
            <p:nvPr/>
          </p:nvPicPr>
          <p:blipFill rotWithShape="1">
            <a:blip r:embed="rId4">
              <a:alphaModFix/>
            </a:blip>
            <a:srcRect/>
            <a:stretch/>
          </p:blipFill>
          <p:spPr>
            <a:xfrm>
              <a:off x="3469625" y="1335428"/>
              <a:ext cx="393113" cy="393113"/>
            </a:xfrm>
            <a:prstGeom prst="rect">
              <a:avLst/>
            </a:prstGeom>
            <a:noFill/>
            <a:ln>
              <a:noFill/>
            </a:ln>
          </p:spPr>
        </p:pic>
        <p:sp>
          <p:nvSpPr>
            <p:cNvPr id="1002" name="Google Shape;1002;p133"/>
            <p:cNvSpPr/>
            <p:nvPr/>
          </p:nvSpPr>
          <p:spPr>
            <a:xfrm>
              <a:off x="5310131" y="1192776"/>
              <a:ext cx="1551942" cy="59190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4570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Stream N</a:t>
              </a:r>
              <a:endParaRPr/>
            </a:p>
          </p:txBody>
        </p:sp>
        <p:pic>
          <p:nvPicPr>
            <p:cNvPr id="1003" name="Google Shape;1003;p133" descr="C:\Documents and Settings\Administrator\Local Settings\Temporary Internet Files\Content.IE5\S5CT05S7\MCj04326140000[1].png"/>
            <p:cNvPicPr preferRelativeResize="0"/>
            <p:nvPr/>
          </p:nvPicPr>
          <p:blipFill rotWithShape="1">
            <a:blip r:embed="rId4">
              <a:alphaModFix/>
            </a:blip>
            <a:srcRect/>
            <a:stretch/>
          </p:blipFill>
          <p:spPr>
            <a:xfrm>
              <a:off x="5426825" y="1319380"/>
              <a:ext cx="393113" cy="393113"/>
            </a:xfrm>
            <a:prstGeom prst="rect">
              <a:avLst/>
            </a:prstGeom>
            <a:noFill/>
            <a:ln>
              <a:noFill/>
            </a:ln>
          </p:spPr>
        </p:pic>
        <p:sp>
          <p:nvSpPr>
            <p:cNvPr id="1004" name="Google Shape;1004;p133"/>
            <p:cNvSpPr/>
            <p:nvPr/>
          </p:nvSpPr>
          <p:spPr>
            <a:xfrm>
              <a:off x="3993541" y="1864896"/>
              <a:ext cx="440550" cy="1900989"/>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5" name="Google Shape;1005;p133"/>
            <p:cNvSpPr/>
            <p:nvPr/>
          </p:nvSpPr>
          <p:spPr>
            <a:xfrm>
              <a:off x="5866517" y="1828801"/>
              <a:ext cx="440550" cy="311617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pic>
        <p:nvPicPr>
          <p:cNvPr id="3" name="Picture 2"/>
          <p:cNvPicPr>
            <a:picLocks noChangeAspect="1"/>
          </p:cNvPicPr>
          <p:nvPr/>
        </p:nvPicPr>
        <p:blipFill>
          <a:blip r:embed="rId2"/>
          <a:stretch>
            <a:fillRect/>
          </a:stretch>
        </p:blipFill>
        <p:spPr>
          <a:xfrm>
            <a:off x="2671284" y="894996"/>
            <a:ext cx="6849431" cy="5068007"/>
          </a:xfrm>
          <a:prstGeom prst="rect">
            <a:avLst/>
          </a:prstGeom>
        </p:spPr>
      </p:pic>
    </p:spTree>
    <p:extLst>
      <p:ext uri="{BB962C8B-B14F-4D97-AF65-F5344CB8AC3E}">
        <p14:creationId xmlns:p14="http://schemas.microsoft.com/office/powerpoint/2010/main" val="4303103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Multiple-instruction, multiple-data (MIMD) systems </a:t>
            </a:r>
            <a:endParaRPr/>
          </a:p>
        </p:txBody>
      </p:sp>
      <p:sp>
        <p:nvSpPr>
          <p:cNvPr id="1011" name="Google Shape;1011;p1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An MIMD computing system is a multiprocessor machine capable of executing multiple instructions on multiple data sets.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MIMD machines are broadly categorized into shared-memory MIMD and distributed-memory MIMD based on the way PEs are coupled to the main memory. </a:t>
            </a:r>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grpSp>
        <p:nvGrpSpPr>
          <p:cNvPr id="1016" name="Google Shape;1016;p135"/>
          <p:cNvGrpSpPr/>
          <p:nvPr/>
        </p:nvGrpSpPr>
        <p:grpSpPr>
          <a:xfrm>
            <a:off x="1521410" y="608614"/>
            <a:ext cx="8301791" cy="5438275"/>
            <a:chOff x="264695" y="1058779"/>
            <a:chExt cx="8301791" cy="5438275"/>
          </a:xfrm>
        </p:grpSpPr>
        <p:sp>
          <p:nvSpPr>
            <p:cNvPr id="1017" name="Google Shape;1017;p135"/>
            <p:cNvSpPr/>
            <p:nvPr/>
          </p:nvSpPr>
          <p:spPr>
            <a:xfrm>
              <a:off x="264695" y="1058779"/>
              <a:ext cx="8301789" cy="54382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8" name="Google Shape;1018;p135"/>
            <p:cNvSpPr/>
            <p:nvPr/>
          </p:nvSpPr>
          <p:spPr>
            <a:xfrm>
              <a:off x="1562234" y="1564105"/>
              <a:ext cx="5584531" cy="4824502"/>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9" name="Google Shape;1019;p135"/>
            <p:cNvSpPr/>
            <p:nvPr/>
          </p:nvSpPr>
          <p:spPr>
            <a:xfrm>
              <a:off x="5372321" y="5023104"/>
              <a:ext cx="1475231" cy="1170432"/>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N</a:t>
              </a:r>
              <a:endParaRPr/>
            </a:p>
          </p:txBody>
        </p:sp>
        <p:pic>
          <p:nvPicPr>
            <p:cNvPr id="1020" name="Google Shape;1020;p135" descr="C:\Documents and Settings\csve\Local Settings\Temporary Internet Files\Content.IE5\KPABW9QF\MC900250279[1].wmf"/>
            <p:cNvPicPr preferRelativeResize="0"/>
            <p:nvPr/>
          </p:nvPicPr>
          <p:blipFill rotWithShape="1">
            <a:blip r:embed="rId3">
              <a:alphaModFix/>
            </a:blip>
            <a:srcRect/>
            <a:stretch/>
          </p:blipFill>
          <p:spPr>
            <a:xfrm>
              <a:off x="5665701" y="5096257"/>
              <a:ext cx="993259" cy="682752"/>
            </a:xfrm>
            <a:prstGeom prst="rect">
              <a:avLst/>
            </a:prstGeom>
            <a:noFill/>
            <a:ln>
              <a:noFill/>
            </a:ln>
          </p:spPr>
        </p:pic>
        <p:sp>
          <p:nvSpPr>
            <p:cNvPr id="1021" name="Google Shape;1021;p135"/>
            <p:cNvSpPr/>
            <p:nvPr/>
          </p:nvSpPr>
          <p:spPr>
            <a:xfrm rot="-5400000">
              <a:off x="2631213" y="3274658"/>
              <a:ext cx="440550" cy="4860764"/>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2" name="Google Shape;1022;p135"/>
            <p:cNvSpPr/>
            <p:nvPr/>
          </p:nvSpPr>
          <p:spPr>
            <a:xfrm rot="-5400000">
              <a:off x="7538504" y="4903429"/>
              <a:ext cx="440550" cy="1615414"/>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Google Shape;1023;p135"/>
            <p:cNvSpPr/>
            <p:nvPr/>
          </p:nvSpPr>
          <p:spPr>
            <a:xfrm>
              <a:off x="2228900" y="1840832"/>
              <a:ext cx="440550" cy="52938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4" name="Google Shape;1024;p135"/>
            <p:cNvSpPr/>
            <p:nvPr/>
          </p:nvSpPr>
          <p:spPr>
            <a:xfrm>
              <a:off x="1732679" y="1188770"/>
              <a:ext cx="1551942" cy="59190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4570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Stream  1</a:t>
              </a:r>
              <a:endParaRPr/>
            </a:p>
          </p:txBody>
        </p:sp>
        <p:pic>
          <p:nvPicPr>
            <p:cNvPr id="1025" name="Google Shape;1025;p135" descr="C:\Documents and Settings\Administrator\Local Settings\Temporary Internet Files\Content.IE5\S5CT05S7\MCj04326140000[1].png"/>
            <p:cNvPicPr preferRelativeResize="0"/>
            <p:nvPr/>
          </p:nvPicPr>
          <p:blipFill rotWithShape="1">
            <a:blip r:embed="rId4">
              <a:alphaModFix/>
            </a:blip>
            <a:srcRect/>
            <a:stretch/>
          </p:blipFill>
          <p:spPr>
            <a:xfrm>
              <a:off x="1861404" y="1291312"/>
              <a:ext cx="393113" cy="393113"/>
            </a:xfrm>
            <a:prstGeom prst="rect">
              <a:avLst/>
            </a:prstGeom>
            <a:noFill/>
            <a:ln>
              <a:noFill/>
            </a:ln>
          </p:spPr>
        </p:pic>
        <p:sp>
          <p:nvSpPr>
            <p:cNvPr id="1026" name="Google Shape;1026;p135"/>
            <p:cNvSpPr/>
            <p:nvPr/>
          </p:nvSpPr>
          <p:spPr>
            <a:xfrm>
              <a:off x="3295217" y="3798480"/>
              <a:ext cx="1475231" cy="1170432"/>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2</a:t>
              </a:r>
              <a:endParaRPr/>
            </a:p>
          </p:txBody>
        </p:sp>
        <p:pic>
          <p:nvPicPr>
            <p:cNvPr id="1027" name="Google Shape;1027;p135" descr="C:\Documents and Settings\csve\Local Settings\Temporary Internet Files\Content.IE5\KPABW9QF\MC900250279[1].wmf"/>
            <p:cNvPicPr preferRelativeResize="0"/>
            <p:nvPr/>
          </p:nvPicPr>
          <p:blipFill rotWithShape="1">
            <a:blip r:embed="rId3">
              <a:alphaModFix/>
            </a:blip>
            <a:srcRect/>
            <a:stretch/>
          </p:blipFill>
          <p:spPr>
            <a:xfrm>
              <a:off x="3552501" y="3895697"/>
              <a:ext cx="993259" cy="682752"/>
            </a:xfrm>
            <a:prstGeom prst="rect">
              <a:avLst/>
            </a:prstGeom>
            <a:noFill/>
            <a:ln>
              <a:noFill/>
            </a:ln>
          </p:spPr>
        </p:pic>
        <p:sp>
          <p:nvSpPr>
            <p:cNvPr id="1028" name="Google Shape;1028;p135"/>
            <p:cNvSpPr/>
            <p:nvPr/>
          </p:nvSpPr>
          <p:spPr>
            <a:xfrm rot="-5400000">
              <a:off x="1579895" y="3137448"/>
              <a:ext cx="440550" cy="2734064"/>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9" name="Google Shape;1029;p135"/>
            <p:cNvSpPr/>
            <p:nvPr/>
          </p:nvSpPr>
          <p:spPr>
            <a:xfrm>
              <a:off x="2054849" y="2438752"/>
              <a:ext cx="1475231" cy="1170432"/>
            </a:xfrm>
            <a:prstGeom prst="roundRect">
              <a:avLst>
                <a:gd name="adj" fmla="val 10427"/>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91425" anchor="b" anchorCtr="1">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1</a:t>
              </a:r>
              <a:endParaRPr/>
            </a:p>
          </p:txBody>
        </p:sp>
        <p:pic>
          <p:nvPicPr>
            <p:cNvPr id="1030" name="Google Shape;1030;p135" descr="C:\Documents and Settings\csve\Local Settings\Temporary Internet Files\Content.IE5\KPABW9QF\MC900250279[1].wmf"/>
            <p:cNvPicPr preferRelativeResize="0"/>
            <p:nvPr/>
          </p:nvPicPr>
          <p:blipFill rotWithShape="1">
            <a:blip r:embed="rId3">
              <a:alphaModFix/>
            </a:blip>
            <a:srcRect/>
            <a:stretch/>
          </p:blipFill>
          <p:spPr>
            <a:xfrm>
              <a:off x="2264005" y="2511905"/>
              <a:ext cx="993259" cy="682752"/>
            </a:xfrm>
            <a:prstGeom prst="rect">
              <a:avLst/>
            </a:prstGeom>
            <a:noFill/>
            <a:ln>
              <a:noFill/>
            </a:ln>
          </p:spPr>
        </p:pic>
        <p:sp>
          <p:nvSpPr>
            <p:cNvPr id="1031" name="Google Shape;1031;p135"/>
            <p:cNvSpPr/>
            <p:nvPr/>
          </p:nvSpPr>
          <p:spPr>
            <a:xfrm rot="-5400000">
              <a:off x="982888" y="2350662"/>
              <a:ext cx="440550" cy="1540052"/>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2" name="Google Shape;1032;p135"/>
            <p:cNvSpPr/>
            <p:nvPr/>
          </p:nvSpPr>
          <p:spPr>
            <a:xfrm rot="-5400000">
              <a:off x="6499951" y="2664318"/>
              <a:ext cx="440550" cy="3692515"/>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3" name="Google Shape;1033;p135"/>
            <p:cNvSpPr/>
            <p:nvPr/>
          </p:nvSpPr>
          <p:spPr>
            <a:xfrm rot="-5400000">
              <a:off x="5879740" y="660315"/>
              <a:ext cx="440550" cy="4932937"/>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4" name="Google Shape;1034;p135"/>
            <p:cNvSpPr/>
            <p:nvPr/>
          </p:nvSpPr>
          <p:spPr>
            <a:xfrm>
              <a:off x="3352931" y="1208824"/>
              <a:ext cx="1551942" cy="59190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4570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Stream 2</a:t>
              </a:r>
              <a:endParaRPr/>
            </a:p>
          </p:txBody>
        </p:sp>
        <p:pic>
          <p:nvPicPr>
            <p:cNvPr id="1035" name="Google Shape;1035;p135" descr="C:\Documents and Settings\Administrator\Local Settings\Temporary Internet Files\Content.IE5\S5CT05S7\MCj04326140000[1].png"/>
            <p:cNvPicPr preferRelativeResize="0"/>
            <p:nvPr/>
          </p:nvPicPr>
          <p:blipFill rotWithShape="1">
            <a:blip r:embed="rId4">
              <a:alphaModFix/>
            </a:blip>
            <a:srcRect/>
            <a:stretch/>
          </p:blipFill>
          <p:spPr>
            <a:xfrm>
              <a:off x="3469625" y="1335428"/>
              <a:ext cx="393113" cy="393113"/>
            </a:xfrm>
            <a:prstGeom prst="rect">
              <a:avLst/>
            </a:prstGeom>
            <a:noFill/>
            <a:ln>
              <a:noFill/>
            </a:ln>
          </p:spPr>
        </p:pic>
        <p:sp>
          <p:nvSpPr>
            <p:cNvPr id="1036" name="Google Shape;1036;p135"/>
            <p:cNvSpPr/>
            <p:nvPr/>
          </p:nvSpPr>
          <p:spPr>
            <a:xfrm>
              <a:off x="5310131" y="1192776"/>
              <a:ext cx="1551942" cy="59190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365750" tIns="45700" rIns="4570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Instruction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Stream N</a:t>
              </a:r>
              <a:endParaRPr/>
            </a:p>
          </p:txBody>
        </p:sp>
        <p:pic>
          <p:nvPicPr>
            <p:cNvPr id="1037" name="Google Shape;1037;p135" descr="C:\Documents and Settings\Administrator\Local Settings\Temporary Internet Files\Content.IE5\S5CT05S7\MCj04326140000[1].png"/>
            <p:cNvPicPr preferRelativeResize="0"/>
            <p:nvPr/>
          </p:nvPicPr>
          <p:blipFill rotWithShape="1">
            <a:blip r:embed="rId4">
              <a:alphaModFix/>
            </a:blip>
            <a:srcRect/>
            <a:stretch/>
          </p:blipFill>
          <p:spPr>
            <a:xfrm>
              <a:off x="5426825" y="1319380"/>
              <a:ext cx="393113" cy="393113"/>
            </a:xfrm>
            <a:prstGeom prst="rect">
              <a:avLst/>
            </a:prstGeom>
            <a:noFill/>
            <a:ln>
              <a:noFill/>
            </a:ln>
          </p:spPr>
        </p:pic>
        <p:sp>
          <p:nvSpPr>
            <p:cNvPr id="1038" name="Google Shape;1038;p135"/>
            <p:cNvSpPr/>
            <p:nvPr/>
          </p:nvSpPr>
          <p:spPr>
            <a:xfrm>
              <a:off x="410006" y="2438592"/>
              <a:ext cx="136681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 1</a:t>
              </a:r>
              <a:endParaRPr/>
            </a:p>
          </p:txBody>
        </p:sp>
        <p:sp>
          <p:nvSpPr>
            <p:cNvPr id="1039" name="Google Shape;1039;p135"/>
            <p:cNvSpPr/>
            <p:nvPr/>
          </p:nvSpPr>
          <p:spPr>
            <a:xfrm>
              <a:off x="405034" y="3823988"/>
              <a:ext cx="136681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 2</a:t>
              </a:r>
              <a:endParaRPr/>
            </a:p>
          </p:txBody>
        </p:sp>
        <p:sp>
          <p:nvSpPr>
            <p:cNvPr id="1040" name="Google Shape;1040;p135"/>
            <p:cNvSpPr/>
            <p:nvPr/>
          </p:nvSpPr>
          <p:spPr>
            <a:xfrm>
              <a:off x="411289" y="5072354"/>
              <a:ext cx="136681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Input N</a:t>
              </a:r>
              <a:endParaRPr/>
            </a:p>
          </p:txBody>
        </p:sp>
        <p:sp>
          <p:nvSpPr>
            <p:cNvPr id="1041" name="Google Shape;1041;p135"/>
            <p:cNvSpPr/>
            <p:nvPr/>
          </p:nvSpPr>
          <p:spPr>
            <a:xfrm>
              <a:off x="7012617" y="2433428"/>
              <a:ext cx="155386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 1</a:t>
              </a:r>
              <a:endParaRPr/>
            </a:p>
          </p:txBody>
        </p:sp>
        <p:sp>
          <p:nvSpPr>
            <p:cNvPr id="1042" name="Google Shape;1042;p135"/>
            <p:cNvSpPr/>
            <p:nvPr/>
          </p:nvSpPr>
          <p:spPr>
            <a:xfrm>
              <a:off x="6996577" y="3825081"/>
              <a:ext cx="156990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 2</a:t>
              </a:r>
              <a:endParaRPr/>
            </a:p>
          </p:txBody>
        </p:sp>
        <p:sp>
          <p:nvSpPr>
            <p:cNvPr id="1043" name="Google Shape;1043;p135"/>
            <p:cNvSpPr/>
            <p:nvPr/>
          </p:nvSpPr>
          <p:spPr>
            <a:xfrm>
              <a:off x="6980537" y="5048286"/>
              <a:ext cx="1585947" cy="37679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Output 3</a:t>
              </a:r>
              <a:endParaRPr/>
            </a:p>
          </p:txBody>
        </p:sp>
        <p:sp>
          <p:nvSpPr>
            <p:cNvPr id="1044" name="Google Shape;1044;p135"/>
            <p:cNvSpPr/>
            <p:nvPr/>
          </p:nvSpPr>
          <p:spPr>
            <a:xfrm>
              <a:off x="3993541" y="1864896"/>
              <a:ext cx="440550" cy="1900989"/>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5" name="Google Shape;1045;p135"/>
            <p:cNvSpPr/>
            <p:nvPr/>
          </p:nvSpPr>
          <p:spPr>
            <a:xfrm>
              <a:off x="5866517" y="1828801"/>
              <a:ext cx="440550" cy="3116178"/>
            </a:xfrm>
            <a:prstGeom prst="down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pic>
        <p:nvPicPr>
          <p:cNvPr id="3" name="Picture 2"/>
          <p:cNvPicPr>
            <a:picLocks noChangeAspect="1"/>
          </p:cNvPicPr>
          <p:nvPr/>
        </p:nvPicPr>
        <p:blipFill>
          <a:blip r:embed="rId2"/>
          <a:stretch>
            <a:fillRect/>
          </a:stretch>
        </p:blipFill>
        <p:spPr>
          <a:xfrm>
            <a:off x="2671284" y="980733"/>
            <a:ext cx="6849431" cy="4896533"/>
          </a:xfrm>
          <a:prstGeom prst="rect">
            <a:avLst/>
          </a:prstGeom>
        </p:spPr>
      </p:pic>
    </p:spTree>
    <p:extLst>
      <p:ext uri="{BB962C8B-B14F-4D97-AF65-F5344CB8AC3E}">
        <p14:creationId xmlns:p14="http://schemas.microsoft.com/office/powerpoint/2010/main" val="40686838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Shared memory MIMD machines </a:t>
            </a:r>
            <a:endParaRPr/>
          </a:p>
        </p:txBody>
      </p:sp>
      <p:sp>
        <p:nvSpPr>
          <p:cNvPr id="1051" name="Google Shape;1051;p1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In the shared memory MIMD model, all the PE’s are connected to a single global memory and they all have access to it.</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Systems based on this model are also called tightly coupled multiprocessor systems.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Distributed memory MIMD machines </a:t>
            </a:r>
            <a:endParaRPr/>
          </a:p>
        </p:txBody>
      </p:sp>
      <p:sp>
        <p:nvSpPr>
          <p:cNvPr id="1057" name="Google Shape;1057;p137"/>
          <p:cNvSpPr txBox="1">
            <a:spLocks noGrp="1"/>
          </p:cNvSpPr>
          <p:nvPr>
            <p:ph type="body" idx="1"/>
          </p:nvPr>
        </p:nvSpPr>
        <p:spPr>
          <a:xfrm>
            <a:off x="838200" y="2506662"/>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In the distributed memory MIMD model, all PE’s have a local memory.</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Systems based on this model are also called loosely coupled multiprocessor systems.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Total cost of ownership (TCO) </a:t>
            </a:r>
            <a:endParaRPr>
              <a:latin typeface="Times New Roman"/>
              <a:ea typeface="Times New Roman"/>
              <a:cs typeface="Times New Roman"/>
              <a:sym typeface="Times New Roman"/>
            </a:endParaRPr>
          </a:p>
        </p:txBody>
      </p:sp>
      <p:sp>
        <p:nvSpPr>
          <p:cNvPr id="173" name="Google Shape;17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Total Cost of Ownership (TCO) for enterprise software is the sum of all direct and indirect costs incurred by that software, and is a critical part of the ROI calculation.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total cost of ownership (TCO) is used to calculate the total cost of purchasing and operating a technology product or service over its useful life. The TCO is important for evaluating technology costs that aren't always reflected in upfront pricing.</a:t>
            </a:r>
            <a:endParaRPr>
              <a:latin typeface="Times New Roman"/>
              <a:ea typeface="Times New Roman"/>
              <a:cs typeface="Times New Roman"/>
              <a:sym typeface="Times New Roman"/>
            </a:endParaRPr>
          </a:p>
        </p:txBody>
      </p:sp>
      <p:sp>
        <p:nvSpPr>
          <p:cNvPr id="174" name="Google Shape;17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13</a:t>
            </a:fld>
            <a:endParaRPr>
              <a:latin typeface="Times New Roman"/>
              <a:ea typeface="Times New Roman"/>
              <a:cs typeface="Times New Roman"/>
              <a:sym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grpSp>
        <p:nvGrpSpPr>
          <p:cNvPr id="1062" name="Google Shape;1062;p138"/>
          <p:cNvGrpSpPr/>
          <p:nvPr/>
        </p:nvGrpSpPr>
        <p:grpSpPr>
          <a:xfrm>
            <a:off x="6008062" y="1214853"/>
            <a:ext cx="1246520" cy="480280"/>
            <a:chOff x="1617178" y="4681872"/>
            <a:chExt cx="1246520" cy="480280"/>
          </a:xfrm>
        </p:grpSpPr>
        <p:sp>
          <p:nvSpPr>
            <p:cNvPr id="1063" name="Google Shape;1063;p138"/>
            <p:cNvSpPr/>
            <p:nvPr/>
          </p:nvSpPr>
          <p:spPr>
            <a:xfrm>
              <a:off x="1617178" y="4681872"/>
              <a:ext cx="1246520" cy="480280"/>
            </a:xfrm>
            <a:prstGeom prst="roundRect">
              <a:avLst>
                <a:gd name="adj" fmla="val 16667"/>
              </a:avLst>
            </a:prstGeom>
            <a:gradFill>
              <a:gsLst>
                <a:gs pos="0">
                  <a:schemeClr val="lt1"/>
                </a:gs>
                <a:gs pos="100000">
                  <a:srgbClr val="DDEAF6"/>
                </a:gs>
              </a:gsLst>
              <a:lin ang="5400000" scaled="0"/>
            </a:gradFill>
            <a:ln w="12700" cap="flat" cmpd="sng">
              <a:solidFill>
                <a:srgbClr val="0070C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US" sz="1600" b="0" i="0" u="none" strike="noStrike" cap="none">
                  <a:solidFill>
                    <a:srgbClr val="0070C0"/>
                  </a:solidFill>
                  <a:latin typeface="Arial"/>
                  <a:ea typeface="Arial"/>
                  <a:cs typeface="Arial"/>
                  <a:sym typeface="Arial"/>
                </a:rPr>
                <a:t>         Core 2</a:t>
              </a:r>
              <a:endParaRPr/>
            </a:p>
          </p:txBody>
        </p:sp>
        <p:pic>
          <p:nvPicPr>
            <p:cNvPr id="1064" name="Google Shape;1064;p138" descr="C:\Documents and Settings\csve\Local Settings\Temporary Internet Files\Content.IE5\KPABW9QF\MC900250279[1].wmf"/>
            <p:cNvPicPr preferRelativeResize="0"/>
            <p:nvPr/>
          </p:nvPicPr>
          <p:blipFill rotWithShape="1">
            <a:blip r:embed="rId3">
              <a:alphaModFix/>
            </a:blip>
            <a:srcRect/>
            <a:stretch/>
          </p:blipFill>
          <p:spPr>
            <a:xfrm>
              <a:off x="1657538" y="4737593"/>
              <a:ext cx="548599" cy="377099"/>
            </a:xfrm>
            <a:prstGeom prst="rect">
              <a:avLst/>
            </a:prstGeom>
            <a:noFill/>
            <a:ln>
              <a:noFill/>
            </a:ln>
          </p:spPr>
        </p:pic>
      </p:grpSp>
      <p:sp>
        <p:nvSpPr>
          <p:cNvPr id="1065" name="Google Shape;1065;p138"/>
          <p:cNvSpPr/>
          <p:nvPr/>
        </p:nvSpPr>
        <p:spPr>
          <a:xfrm>
            <a:off x="6006499" y="873756"/>
            <a:ext cx="1246533" cy="28017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BC8F00"/>
                </a:solidFill>
                <a:latin typeface="Arial"/>
                <a:ea typeface="Arial"/>
                <a:cs typeface="Arial"/>
                <a:sym typeface="Arial"/>
              </a:rPr>
              <a:t>Cache L1</a:t>
            </a:r>
            <a:endParaRPr/>
          </a:p>
        </p:txBody>
      </p:sp>
      <p:sp>
        <p:nvSpPr>
          <p:cNvPr id="1066" name="Google Shape;1066;p138"/>
          <p:cNvSpPr/>
          <p:nvPr/>
        </p:nvSpPr>
        <p:spPr>
          <a:xfrm>
            <a:off x="7931944" y="870039"/>
            <a:ext cx="1246533" cy="280175"/>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BC8F00"/>
                </a:solidFill>
                <a:latin typeface="Arial"/>
                <a:ea typeface="Arial"/>
                <a:cs typeface="Arial"/>
                <a:sym typeface="Arial"/>
              </a:rPr>
              <a:t>Cache L1</a:t>
            </a:r>
            <a:endParaRPr/>
          </a:p>
        </p:txBody>
      </p:sp>
      <p:grpSp>
        <p:nvGrpSpPr>
          <p:cNvPr id="1067" name="Google Shape;1067;p138"/>
          <p:cNvGrpSpPr/>
          <p:nvPr/>
        </p:nvGrpSpPr>
        <p:grpSpPr>
          <a:xfrm>
            <a:off x="1728537" y="2057400"/>
            <a:ext cx="8746958" cy="2839455"/>
            <a:chOff x="204537" y="2057399"/>
            <a:chExt cx="8746958" cy="2839455"/>
          </a:xfrm>
        </p:grpSpPr>
        <p:sp>
          <p:nvSpPr>
            <p:cNvPr id="1068" name="Google Shape;1068;p138"/>
            <p:cNvSpPr/>
            <p:nvPr/>
          </p:nvSpPr>
          <p:spPr>
            <a:xfrm>
              <a:off x="204537" y="2057399"/>
              <a:ext cx="8746958" cy="28394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069" name="Google Shape;1069;p138"/>
            <p:cNvGrpSpPr/>
            <p:nvPr/>
          </p:nvGrpSpPr>
          <p:grpSpPr>
            <a:xfrm>
              <a:off x="312785" y="2562720"/>
              <a:ext cx="3801979" cy="2225843"/>
              <a:chOff x="1347537" y="2731168"/>
              <a:chExt cx="3801979" cy="2225843"/>
            </a:xfrm>
          </p:grpSpPr>
          <p:sp>
            <p:nvSpPr>
              <p:cNvPr id="1070" name="Google Shape;1070;p138"/>
              <p:cNvSpPr/>
              <p:nvPr/>
            </p:nvSpPr>
            <p:spPr>
              <a:xfrm>
                <a:off x="1347537" y="2731168"/>
                <a:ext cx="3801979" cy="2225843"/>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071" name="Google Shape;1071;p138"/>
              <p:cNvCxnSpPr/>
              <p:nvPr/>
            </p:nvCxnSpPr>
            <p:spPr>
              <a:xfrm>
                <a:off x="3639311" y="3283795"/>
                <a:ext cx="331110" cy="0"/>
              </a:xfrm>
              <a:prstGeom prst="straightConnector1">
                <a:avLst/>
              </a:prstGeom>
              <a:noFill/>
              <a:ln w="9525" cap="flat" cmpd="sng">
                <a:solidFill>
                  <a:srgbClr val="000000"/>
                </a:solidFill>
                <a:prstDash val="dash"/>
                <a:round/>
                <a:headEnd type="none" w="sm" len="sm"/>
                <a:tailEnd type="none" w="sm" len="sm"/>
              </a:ln>
            </p:spPr>
          </p:cxnSp>
          <p:grpSp>
            <p:nvGrpSpPr>
              <p:cNvPr id="1072" name="Google Shape;1072;p138"/>
              <p:cNvGrpSpPr/>
              <p:nvPr/>
            </p:nvGrpSpPr>
            <p:grpSpPr>
              <a:xfrm>
                <a:off x="1476262" y="2899611"/>
                <a:ext cx="1014275" cy="753124"/>
                <a:chOff x="305830" y="4333293"/>
                <a:chExt cx="1047676" cy="825314"/>
              </a:xfrm>
            </p:grpSpPr>
            <p:sp>
              <p:nvSpPr>
                <p:cNvPr id="1073" name="Google Shape;1073;p138"/>
                <p:cNvSpPr/>
                <p:nvPr/>
              </p:nvSpPr>
              <p:spPr>
                <a:xfrm>
                  <a:off x="305830" y="4333293"/>
                  <a:ext cx="1047676" cy="82531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1</a:t>
                  </a:r>
                  <a:endParaRPr/>
                </a:p>
              </p:txBody>
            </p:sp>
            <p:pic>
              <p:nvPicPr>
                <p:cNvPr id="1074" name="Google Shape;1074;p138" descr="C:\Documents and Settings\csve\Local Settings\Temporary Internet Files\Content.IE5\KPABW9QF\MC900250279[1].wmf"/>
                <p:cNvPicPr preferRelativeResize="0"/>
                <p:nvPr/>
              </p:nvPicPr>
              <p:blipFill rotWithShape="1">
                <a:blip r:embed="rId4">
                  <a:alphaModFix/>
                </a:blip>
                <a:srcRect/>
                <a:stretch/>
              </p:blipFill>
              <p:spPr>
                <a:xfrm>
                  <a:off x="458004" y="4346478"/>
                  <a:ext cx="792108" cy="614369"/>
                </a:xfrm>
                <a:prstGeom prst="rect">
                  <a:avLst/>
                </a:prstGeom>
                <a:noFill/>
                <a:ln>
                  <a:noFill/>
                </a:ln>
              </p:spPr>
            </p:pic>
          </p:grpSp>
          <p:sp>
            <p:nvSpPr>
              <p:cNvPr id="1075" name="Google Shape;1075;p138"/>
              <p:cNvSpPr/>
              <p:nvPr/>
            </p:nvSpPr>
            <p:spPr>
              <a:xfrm>
                <a:off x="1461888" y="4187036"/>
                <a:ext cx="3543249" cy="613564"/>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365750" bIns="45700" anchor="ctr"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Global System Memory</a:t>
                </a:r>
                <a:endParaRPr/>
              </a:p>
            </p:txBody>
          </p:sp>
          <p:sp>
            <p:nvSpPr>
              <p:cNvPr id="1076" name="Google Shape;1076;p138"/>
              <p:cNvSpPr/>
              <p:nvPr/>
            </p:nvSpPr>
            <p:spPr>
              <a:xfrm rot="-5400000">
                <a:off x="1774590" y="3788846"/>
                <a:ext cx="401441" cy="242508"/>
              </a:xfrm>
              <a:prstGeom prst="leftRight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138"/>
              <p:cNvSpPr/>
              <p:nvPr/>
            </p:nvSpPr>
            <p:spPr>
              <a:xfrm>
                <a:off x="3248504" y="3710186"/>
                <a:ext cx="1070812"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 Bus</a:t>
                </a:r>
                <a:endParaRPr/>
              </a:p>
            </p:txBody>
          </p:sp>
          <p:pic>
            <p:nvPicPr>
              <p:cNvPr id="1078" name="Google Shape;1078;p138" descr="C:\Users\csve\AppData\Local\Microsoft\Windows\Temporary Internet Files\Content.IE5\E4TBOOOF\MC900433834[1].png"/>
              <p:cNvPicPr preferRelativeResize="0"/>
              <p:nvPr/>
            </p:nvPicPr>
            <p:blipFill rotWithShape="1">
              <a:blip r:embed="rId5">
                <a:alphaModFix/>
              </a:blip>
              <a:srcRect/>
              <a:stretch/>
            </p:blipFill>
            <p:spPr>
              <a:xfrm>
                <a:off x="1780799" y="4211167"/>
                <a:ext cx="613496" cy="613496"/>
              </a:xfrm>
              <a:prstGeom prst="rect">
                <a:avLst/>
              </a:prstGeom>
              <a:noFill/>
              <a:ln>
                <a:noFill/>
              </a:ln>
            </p:spPr>
          </p:pic>
          <p:sp>
            <p:nvSpPr>
              <p:cNvPr id="1079" name="Google Shape;1079;p138"/>
              <p:cNvSpPr/>
              <p:nvPr/>
            </p:nvSpPr>
            <p:spPr>
              <a:xfrm rot="-5400000">
                <a:off x="2829348" y="3796867"/>
                <a:ext cx="401441" cy="242508"/>
              </a:xfrm>
              <a:prstGeom prst="leftRight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0" name="Google Shape;1080;p138"/>
              <p:cNvSpPr/>
              <p:nvPr/>
            </p:nvSpPr>
            <p:spPr>
              <a:xfrm rot="-5400000">
                <a:off x="4221044" y="3804883"/>
                <a:ext cx="401441" cy="242508"/>
              </a:xfrm>
              <a:prstGeom prst="leftRight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081" name="Google Shape;1081;p138"/>
              <p:cNvCxnSpPr/>
              <p:nvPr/>
            </p:nvCxnSpPr>
            <p:spPr>
              <a:xfrm rot="10800000">
                <a:off x="3200386" y="3922294"/>
                <a:ext cx="360947" cy="0"/>
              </a:xfrm>
              <a:prstGeom prst="straightConnector1">
                <a:avLst/>
              </a:prstGeom>
              <a:noFill/>
              <a:ln w="9525" cap="flat" cmpd="sng">
                <a:solidFill>
                  <a:srgbClr val="000000"/>
                </a:solidFill>
                <a:prstDash val="solid"/>
                <a:round/>
                <a:headEnd type="none" w="sm" len="sm"/>
                <a:tailEnd type="stealth" w="med" len="med"/>
              </a:ln>
            </p:spPr>
          </p:cxnSp>
          <p:cxnSp>
            <p:nvCxnSpPr>
              <p:cNvPr id="1082" name="Google Shape;1082;p138"/>
              <p:cNvCxnSpPr/>
              <p:nvPr/>
            </p:nvCxnSpPr>
            <p:spPr>
              <a:xfrm>
                <a:off x="3894226" y="3918278"/>
                <a:ext cx="360947" cy="0"/>
              </a:xfrm>
              <a:prstGeom prst="straightConnector1">
                <a:avLst/>
              </a:prstGeom>
              <a:noFill/>
              <a:ln w="9525" cap="flat" cmpd="sng">
                <a:solidFill>
                  <a:srgbClr val="000000"/>
                </a:solidFill>
                <a:prstDash val="solid"/>
                <a:round/>
                <a:headEnd type="none" w="sm" len="sm"/>
                <a:tailEnd type="stealth" w="med" len="med"/>
              </a:ln>
            </p:spPr>
          </p:cxnSp>
          <p:grpSp>
            <p:nvGrpSpPr>
              <p:cNvPr id="1083" name="Google Shape;1083;p138"/>
              <p:cNvGrpSpPr/>
              <p:nvPr/>
            </p:nvGrpSpPr>
            <p:grpSpPr>
              <a:xfrm>
                <a:off x="2555126" y="2907627"/>
                <a:ext cx="1014275" cy="753124"/>
                <a:chOff x="305830" y="4333293"/>
                <a:chExt cx="1047676" cy="825314"/>
              </a:xfrm>
            </p:grpSpPr>
            <p:sp>
              <p:nvSpPr>
                <p:cNvPr id="1084" name="Google Shape;1084;p138"/>
                <p:cNvSpPr/>
                <p:nvPr/>
              </p:nvSpPr>
              <p:spPr>
                <a:xfrm>
                  <a:off x="305830" y="4333293"/>
                  <a:ext cx="1047676" cy="82531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2</a:t>
                  </a:r>
                  <a:endParaRPr/>
                </a:p>
              </p:txBody>
            </p:sp>
            <p:pic>
              <p:nvPicPr>
                <p:cNvPr id="1085" name="Google Shape;1085;p138" descr="C:\Documents and Settings\csve\Local Settings\Temporary Internet Files\Content.IE5\KPABW9QF\MC900250279[1].wmf"/>
                <p:cNvPicPr preferRelativeResize="0"/>
                <p:nvPr/>
              </p:nvPicPr>
              <p:blipFill rotWithShape="1">
                <a:blip r:embed="rId4">
                  <a:alphaModFix/>
                </a:blip>
                <a:srcRect/>
                <a:stretch/>
              </p:blipFill>
              <p:spPr>
                <a:xfrm>
                  <a:off x="458004" y="4346478"/>
                  <a:ext cx="792108" cy="614369"/>
                </a:xfrm>
                <a:prstGeom prst="rect">
                  <a:avLst/>
                </a:prstGeom>
                <a:noFill/>
                <a:ln>
                  <a:noFill/>
                </a:ln>
              </p:spPr>
            </p:pic>
          </p:grpSp>
          <p:grpSp>
            <p:nvGrpSpPr>
              <p:cNvPr id="1086" name="Google Shape;1086;p138"/>
              <p:cNvGrpSpPr/>
              <p:nvPr/>
            </p:nvGrpSpPr>
            <p:grpSpPr>
              <a:xfrm>
                <a:off x="3958810" y="2939712"/>
                <a:ext cx="1014275" cy="753124"/>
                <a:chOff x="305830" y="4333293"/>
                <a:chExt cx="1047676" cy="825314"/>
              </a:xfrm>
            </p:grpSpPr>
            <p:sp>
              <p:nvSpPr>
                <p:cNvPr id="1087" name="Google Shape;1087;p138"/>
                <p:cNvSpPr/>
                <p:nvPr/>
              </p:nvSpPr>
              <p:spPr>
                <a:xfrm>
                  <a:off x="305830" y="4333293"/>
                  <a:ext cx="1047676" cy="82531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N</a:t>
                  </a:r>
                  <a:endParaRPr/>
                </a:p>
              </p:txBody>
            </p:sp>
            <p:pic>
              <p:nvPicPr>
                <p:cNvPr id="1088" name="Google Shape;1088;p138" descr="C:\Documents and Settings\csve\Local Settings\Temporary Internet Files\Content.IE5\KPABW9QF\MC900250279[1].wmf"/>
                <p:cNvPicPr preferRelativeResize="0"/>
                <p:nvPr/>
              </p:nvPicPr>
              <p:blipFill rotWithShape="1">
                <a:blip r:embed="rId4">
                  <a:alphaModFix/>
                </a:blip>
                <a:srcRect/>
                <a:stretch/>
              </p:blipFill>
              <p:spPr>
                <a:xfrm>
                  <a:off x="458004" y="4346478"/>
                  <a:ext cx="792108" cy="614369"/>
                </a:xfrm>
                <a:prstGeom prst="rect">
                  <a:avLst/>
                </a:prstGeom>
                <a:noFill/>
                <a:ln>
                  <a:noFill/>
                </a:ln>
              </p:spPr>
            </p:pic>
          </p:grpSp>
        </p:grpSp>
        <p:grpSp>
          <p:nvGrpSpPr>
            <p:cNvPr id="1089" name="Google Shape;1089;p138"/>
            <p:cNvGrpSpPr/>
            <p:nvPr/>
          </p:nvGrpSpPr>
          <p:grpSpPr>
            <a:xfrm>
              <a:off x="4499812" y="2093934"/>
              <a:ext cx="4335480" cy="2698639"/>
              <a:chOff x="4499812" y="2093934"/>
              <a:chExt cx="4335480" cy="2698639"/>
            </a:xfrm>
          </p:grpSpPr>
          <p:grpSp>
            <p:nvGrpSpPr>
              <p:cNvPr id="1090" name="Google Shape;1090;p138"/>
              <p:cNvGrpSpPr/>
              <p:nvPr/>
            </p:nvGrpSpPr>
            <p:grpSpPr>
              <a:xfrm>
                <a:off x="4499812" y="2755236"/>
                <a:ext cx="1191128" cy="2033337"/>
                <a:chOff x="1387672" y="2795344"/>
                <a:chExt cx="1191128" cy="2033337"/>
              </a:xfrm>
            </p:grpSpPr>
            <p:sp>
              <p:nvSpPr>
                <p:cNvPr id="1091" name="Google Shape;1091;p138"/>
                <p:cNvSpPr/>
                <p:nvPr/>
              </p:nvSpPr>
              <p:spPr>
                <a:xfrm>
                  <a:off x="1387672" y="2795344"/>
                  <a:ext cx="1191126" cy="2033337"/>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092" name="Google Shape;1092;p138"/>
                <p:cNvGrpSpPr/>
                <p:nvPr/>
              </p:nvGrpSpPr>
              <p:grpSpPr>
                <a:xfrm>
                  <a:off x="1476262" y="2899611"/>
                  <a:ext cx="1014275" cy="753124"/>
                  <a:chOff x="305830" y="4333293"/>
                  <a:chExt cx="1047676" cy="825314"/>
                </a:xfrm>
              </p:grpSpPr>
              <p:sp>
                <p:nvSpPr>
                  <p:cNvPr id="1093" name="Google Shape;1093;p138"/>
                  <p:cNvSpPr/>
                  <p:nvPr/>
                </p:nvSpPr>
                <p:spPr>
                  <a:xfrm>
                    <a:off x="305830" y="4333293"/>
                    <a:ext cx="1047676" cy="82531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1</a:t>
                    </a:r>
                    <a:endParaRPr/>
                  </a:p>
                </p:txBody>
              </p:sp>
              <p:pic>
                <p:nvPicPr>
                  <p:cNvPr id="1094" name="Google Shape;1094;p138" descr="C:\Documents and Settings\csve\Local Settings\Temporary Internet Files\Content.IE5\KPABW9QF\MC900250279[1].wmf"/>
                  <p:cNvPicPr preferRelativeResize="0"/>
                  <p:nvPr/>
                </p:nvPicPr>
                <p:blipFill rotWithShape="1">
                  <a:blip r:embed="rId4">
                    <a:alphaModFix/>
                  </a:blip>
                  <a:srcRect/>
                  <a:stretch/>
                </p:blipFill>
                <p:spPr>
                  <a:xfrm>
                    <a:off x="458004" y="4346478"/>
                    <a:ext cx="792108" cy="614369"/>
                  </a:xfrm>
                  <a:prstGeom prst="rect">
                    <a:avLst/>
                  </a:prstGeom>
                  <a:noFill/>
                  <a:ln>
                    <a:noFill/>
                  </a:ln>
                </p:spPr>
              </p:pic>
            </p:grpSp>
            <p:sp>
              <p:nvSpPr>
                <p:cNvPr id="1095" name="Google Shape;1095;p138"/>
                <p:cNvSpPr/>
                <p:nvPr/>
              </p:nvSpPr>
              <p:spPr>
                <a:xfrm>
                  <a:off x="1461889" y="4187036"/>
                  <a:ext cx="996592" cy="509298"/>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Local </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a:t>
                  </a:r>
                  <a:endParaRPr/>
                </a:p>
              </p:txBody>
            </p:sp>
            <p:sp>
              <p:nvSpPr>
                <p:cNvPr id="1096" name="Google Shape;1096;p138"/>
                <p:cNvSpPr/>
                <p:nvPr/>
              </p:nvSpPr>
              <p:spPr>
                <a:xfrm rot="-5400000">
                  <a:off x="1437694" y="3788846"/>
                  <a:ext cx="401441" cy="242508"/>
                </a:xfrm>
                <a:prstGeom prst="leftRight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7" name="Google Shape;1097;p138"/>
                <p:cNvSpPr/>
                <p:nvPr/>
              </p:nvSpPr>
              <p:spPr>
                <a:xfrm>
                  <a:off x="1732514" y="3722217"/>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 Bus</a:t>
                  </a:r>
                  <a:endParaRPr/>
                </a:p>
              </p:txBody>
            </p:sp>
            <p:pic>
              <p:nvPicPr>
                <p:cNvPr id="1098" name="Google Shape;1098;p138" descr="C:\Users\csve\AppData\Local\Microsoft\Windows\Temporary Internet Files\Content.IE5\E4TBOOOF\MC900433834[1].png"/>
                <p:cNvPicPr preferRelativeResize="0"/>
                <p:nvPr/>
              </p:nvPicPr>
              <p:blipFill rotWithShape="1">
                <a:blip r:embed="rId6">
                  <a:alphaModFix/>
                </a:blip>
                <a:srcRect/>
                <a:stretch/>
              </p:blipFill>
              <p:spPr>
                <a:xfrm>
                  <a:off x="1516095" y="4175071"/>
                  <a:ext cx="388934" cy="388934"/>
                </a:xfrm>
                <a:prstGeom prst="rect">
                  <a:avLst/>
                </a:prstGeom>
                <a:noFill/>
                <a:ln>
                  <a:noFill/>
                </a:ln>
              </p:spPr>
            </p:pic>
            <p:cxnSp>
              <p:nvCxnSpPr>
                <p:cNvPr id="1099" name="Google Shape;1099;p138"/>
                <p:cNvCxnSpPr/>
                <p:nvPr/>
              </p:nvCxnSpPr>
              <p:spPr>
                <a:xfrm rot="10800000">
                  <a:off x="1768578" y="3922294"/>
                  <a:ext cx="360947" cy="0"/>
                </a:xfrm>
                <a:prstGeom prst="straightConnector1">
                  <a:avLst/>
                </a:prstGeom>
                <a:noFill/>
                <a:ln w="9525" cap="flat" cmpd="sng">
                  <a:solidFill>
                    <a:srgbClr val="000000"/>
                  </a:solidFill>
                  <a:prstDash val="solid"/>
                  <a:round/>
                  <a:headEnd type="none" w="sm" len="sm"/>
                  <a:tailEnd type="stealth" w="med" len="med"/>
                </a:ln>
              </p:spPr>
            </p:cxnSp>
          </p:grpSp>
          <p:grpSp>
            <p:nvGrpSpPr>
              <p:cNvPr id="1100" name="Google Shape;1100;p138"/>
              <p:cNvGrpSpPr/>
              <p:nvPr/>
            </p:nvGrpSpPr>
            <p:grpSpPr>
              <a:xfrm>
                <a:off x="5831348" y="2751220"/>
                <a:ext cx="1191128" cy="2033337"/>
                <a:chOff x="1387672" y="2795344"/>
                <a:chExt cx="1191128" cy="2033337"/>
              </a:xfrm>
            </p:grpSpPr>
            <p:sp>
              <p:nvSpPr>
                <p:cNvPr id="1101" name="Google Shape;1101;p138"/>
                <p:cNvSpPr/>
                <p:nvPr/>
              </p:nvSpPr>
              <p:spPr>
                <a:xfrm>
                  <a:off x="1387672" y="2795344"/>
                  <a:ext cx="1191126" cy="2033337"/>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02" name="Google Shape;1102;p138"/>
                <p:cNvGrpSpPr/>
                <p:nvPr/>
              </p:nvGrpSpPr>
              <p:grpSpPr>
                <a:xfrm>
                  <a:off x="1476262" y="2899611"/>
                  <a:ext cx="1014275" cy="753124"/>
                  <a:chOff x="305830" y="4333293"/>
                  <a:chExt cx="1047676" cy="825314"/>
                </a:xfrm>
              </p:grpSpPr>
              <p:sp>
                <p:nvSpPr>
                  <p:cNvPr id="1103" name="Google Shape;1103;p138"/>
                  <p:cNvSpPr/>
                  <p:nvPr/>
                </p:nvSpPr>
                <p:spPr>
                  <a:xfrm>
                    <a:off x="305830" y="4333293"/>
                    <a:ext cx="1047676" cy="82531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2</a:t>
                    </a:r>
                    <a:endParaRPr/>
                  </a:p>
                </p:txBody>
              </p:sp>
              <p:pic>
                <p:nvPicPr>
                  <p:cNvPr id="1104" name="Google Shape;1104;p138" descr="C:\Documents and Settings\csve\Local Settings\Temporary Internet Files\Content.IE5\KPABW9QF\MC900250279[1].wmf"/>
                  <p:cNvPicPr preferRelativeResize="0"/>
                  <p:nvPr/>
                </p:nvPicPr>
                <p:blipFill rotWithShape="1">
                  <a:blip r:embed="rId4">
                    <a:alphaModFix/>
                  </a:blip>
                  <a:srcRect/>
                  <a:stretch/>
                </p:blipFill>
                <p:spPr>
                  <a:xfrm>
                    <a:off x="458004" y="4346478"/>
                    <a:ext cx="792108" cy="614369"/>
                  </a:xfrm>
                  <a:prstGeom prst="rect">
                    <a:avLst/>
                  </a:prstGeom>
                  <a:noFill/>
                  <a:ln>
                    <a:noFill/>
                  </a:ln>
                </p:spPr>
              </p:pic>
            </p:grpSp>
            <p:sp>
              <p:nvSpPr>
                <p:cNvPr id="1105" name="Google Shape;1105;p138"/>
                <p:cNvSpPr/>
                <p:nvPr/>
              </p:nvSpPr>
              <p:spPr>
                <a:xfrm>
                  <a:off x="1461889" y="4187036"/>
                  <a:ext cx="996592" cy="509298"/>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Local </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a:t>
                  </a:r>
                  <a:endParaRPr/>
                </a:p>
              </p:txBody>
            </p:sp>
            <p:sp>
              <p:nvSpPr>
                <p:cNvPr id="1106" name="Google Shape;1106;p138"/>
                <p:cNvSpPr/>
                <p:nvPr/>
              </p:nvSpPr>
              <p:spPr>
                <a:xfrm rot="-5400000">
                  <a:off x="1437694" y="3788846"/>
                  <a:ext cx="401441" cy="242508"/>
                </a:xfrm>
                <a:prstGeom prst="leftRight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7" name="Google Shape;1107;p138"/>
                <p:cNvSpPr/>
                <p:nvPr/>
              </p:nvSpPr>
              <p:spPr>
                <a:xfrm>
                  <a:off x="1732514" y="3722217"/>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 Bus</a:t>
                  </a:r>
                  <a:endParaRPr/>
                </a:p>
              </p:txBody>
            </p:sp>
            <p:pic>
              <p:nvPicPr>
                <p:cNvPr id="1108" name="Google Shape;1108;p138" descr="C:\Users\csve\AppData\Local\Microsoft\Windows\Temporary Internet Files\Content.IE5\E4TBOOOF\MC900433834[1].png"/>
                <p:cNvPicPr preferRelativeResize="0"/>
                <p:nvPr/>
              </p:nvPicPr>
              <p:blipFill rotWithShape="1">
                <a:blip r:embed="rId6">
                  <a:alphaModFix/>
                </a:blip>
                <a:srcRect/>
                <a:stretch/>
              </p:blipFill>
              <p:spPr>
                <a:xfrm>
                  <a:off x="1516095" y="4175071"/>
                  <a:ext cx="388934" cy="388934"/>
                </a:xfrm>
                <a:prstGeom prst="rect">
                  <a:avLst/>
                </a:prstGeom>
                <a:noFill/>
                <a:ln>
                  <a:noFill/>
                </a:ln>
              </p:spPr>
            </p:pic>
            <p:cxnSp>
              <p:nvCxnSpPr>
                <p:cNvPr id="1109" name="Google Shape;1109;p138"/>
                <p:cNvCxnSpPr/>
                <p:nvPr/>
              </p:nvCxnSpPr>
              <p:spPr>
                <a:xfrm rot="10800000">
                  <a:off x="1768578" y="3922294"/>
                  <a:ext cx="360947" cy="0"/>
                </a:xfrm>
                <a:prstGeom prst="straightConnector1">
                  <a:avLst/>
                </a:prstGeom>
                <a:noFill/>
                <a:ln w="9525" cap="flat" cmpd="sng">
                  <a:solidFill>
                    <a:srgbClr val="000000"/>
                  </a:solidFill>
                  <a:prstDash val="solid"/>
                  <a:round/>
                  <a:headEnd type="none" w="sm" len="sm"/>
                  <a:tailEnd type="stealth" w="med" len="med"/>
                </a:ln>
              </p:spPr>
            </p:cxnSp>
          </p:grpSp>
          <p:grpSp>
            <p:nvGrpSpPr>
              <p:cNvPr id="1110" name="Google Shape;1110;p138"/>
              <p:cNvGrpSpPr/>
              <p:nvPr/>
            </p:nvGrpSpPr>
            <p:grpSpPr>
              <a:xfrm>
                <a:off x="7644164" y="2759236"/>
                <a:ext cx="1191128" cy="2033337"/>
                <a:chOff x="1387672" y="2795344"/>
                <a:chExt cx="1191128" cy="2033337"/>
              </a:xfrm>
            </p:grpSpPr>
            <p:sp>
              <p:nvSpPr>
                <p:cNvPr id="1111" name="Google Shape;1111;p138"/>
                <p:cNvSpPr/>
                <p:nvPr/>
              </p:nvSpPr>
              <p:spPr>
                <a:xfrm>
                  <a:off x="1387672" y="2795344"/>
                  <a:ext cx="1191126" cy="2033337"/>
                </a:xfrm>
                <a:prstGeom prst="roundRect">
                  <a:avLst>
                    <a:gd name="adj" fmla="val 398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12" name="Google Shape;1112;p138"/>
                <p:cNvGrpSpPr/>
                <p:nvPr/>
              </p:nvGrpSpPr>
              <p:grpSpPr>
                <a:xfrm>
                  <a:off x="1476262" y="2899611"/>
                  <a:ext cx="1014275" cy="753124"/>
                  <a:chOff x="305830" y="4333293"/>
                  <a:chExt cx="1047676" cy="825314"/>
                </a:xfrm>
              </p:grpSpPr>
              <p:sp>
                <p:nvSpPr>
                  <p:cNvPr id="1113" name="Google Shape;1113;p138"/>
                  <p:cNvSpPr/>
                  <p:nvPr/>
                </p:nvSpPr>
                <p:spPr>
                  <a:xfrm>
                    <a:off x="305830" y="4333293"/>
                    <a:ext cx="1047676" cy="82531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2</a:t>
                    </a:r>
                    <a:endParaRPr/>
                  </a:p>
                </p:txBody>
              </p:sp>
              <p:pic>
                <p:nvPicPr>
                  <p:cNvPr id="1114" name="Google Shape;1114;p138" descr="C:\Documents and Settings\csve\Local Settings\Temporary Internet Files\Content.IE5\KPABW9QF\MC900250279[1].wmf"/>
                  <p:cNvPicPr preferRelativeResize="0"/>
                  <p:nvPr/>
                </p:nvPicPr>
                <p:blipFill rotWithShape="1">
                  <a:blip r:embed="rId4">
                    <a:alphaModFix/>
                  </a:blip>
                  <a:srcRect/>
                  <a:stretch/>
                </p:blipFill>
                <p:spPr>
                  <a:xfrm>
                    <a:off x="458004" y="4346478"/>
                    <a:ext cx="792108" cy="614369"/>
                  </a:xfrm>
                  <a:prstGeom prst="rect">
                    <a:avLst/>
                  </a:prstGeom>
                  <a:noFill/>
                  <a:ln>
                    <a:noFill/>
                  </a:ln>
                </p:spPr>
              </p:pic>
            </p:grpSp>
            <p:sp>
              <p:nvSpPr>
                <p:cNvPr id="1115" name="Google Shape;1115;p138"/>
                <p:cNvSpPr/>
                <p:nvPr/>
              </p:nvSpPr>
              <p:spPr>
                <a:xfrm>
                  <a:off x="1461889" y="4187036"/>
                  <a:ext cx="996592" cy="509298"/>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Local </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a:t>
                  </a:r>
                  <a:endParaRPr/>
                </a:p>
              </p:txBody>
            </p:sp>
            <p:sp>
              <p:nvSpPr>
                <p:cNvPr id="1116" name="Google Shape;1116;p138"/>
                <p:cNvSpPr/>
                <p:nvPr/>
              </p:nvSpPr>
              <p:spPr>
                <a:xfrm rot="-5400000">
                  <a:off x="1437694" y="3788846"/>
                  <a:ext cx="401441" cy="242508"/>
                </a:xfrm>
                <a:prstGeom prst="leftRightArrow">
                  <a:avLst>
                    <a:gd name="adj1" fmla="val 50000"/>
                    <a:gd name="adj2" fmla="val 50000"/>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7" name="Google Shape;1117;p138"/>
                <p:cNvSpPr/>
                <p:nvPr/>
              </p:nvSpPr>
              <p:spPr>
                <a:xfrm>
                  <a:off x="1732514" y="3722217"/>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Memory Bus</a:t>
                  </a:r>
                  <a:endParaRPr/>
                </a:p>
              </p:txBody>
            </p:sp>
            <p:pic>
              <p:nvPicPr>
                <p:cNvPr id="1118" name="Google Shape;1118;p138" descr="C:\Users\csve\AppData\Local\Microsoft\Windows\Temporary Internet Files\Content.IE5\E4TBOOOF\MC900433834[1].png"/>
                <p:cNvPicPr preferRelativeResize="0"/>
                <p:nvPr/>
              </p:nvPicPr>
              <p:blipFill rotWithShape="1">
                <a:blip r:embed="rId6">
                  <a:alphaModFix/>
                </a:blip>
                <a:srcRect/>
                <a:stretch/>
              </p:blipFill>
              <p:spPr>
                <a:xfrm>
                  <a:off x="1516095" y="4175071"/>
                  <a:ext cx="388934" cy="388934"/>
                </a:xfrm>
                <a:prstGeom prst="rect">
                  <a:avLst/>
                </a:prstGeom>
                <a:noFill/>
                <a:ln>
                  <a:noFill/>
                </a:ln>
              </p:spPr>
            </p:pic>
            <p:cxnSp>
              <p:nvCxnSpPr>
                <p:cNvPr id="1119" name="Google Shape;1119;p138"/>
                <p:cNvCxnSpPr/>
                <p:nvPr/>
              </p:nvCxnSpPr>
              <p:spPr>
                <a:xfrm rot="10800000">
                  <a:off x="1768578" y="3922294"/>
                  <a:ext cx="360947" cy="0"/>
                </a:xfrm>
                <a:prstGeom prst="straightConnector1">
                  <a:avLst/>
                </a:prstGeom>
                <a:noFill/>
                <a:ln w="9525" cap="flat" cmpd="sng">
                  <a:solidFill>
                    <a:srgbClr val="000000"/>
                  </a:solidFill>
                  <a:prstDash val="solid"/>
                  <a:round/>
                  <a:headEnd type="none" w="sm" len="sm"/>
                  <a:tailEnd type="stealth" w="med" len="med"/>
                </a:ln>
              </p:spPr>
            </p:cxnSp>
          </p:grpSp>
          <p:cxnSp>
            <p:nvCxnSpPr>
              <p:cNvPr id="1120" name="Google Shape;1120;p138"/>
              <p:cNvCxnSpPr/>
              <p:nvPr/>
            </p:nvCxnSpPr>
            <p:spPr>
              <a:xfrm>
                <a:off x="7136454" y="3676826"/>
                <a:ext cx="431410" cy="0"/>
              </a:xfrm>
              <a:prstGeom prst="straightConnector1">
                <a:avLst/>
              </a:prstGeom>
              <a:noFill/>
              <a:ln w="9525" cap="flat" cmpd="sng">
                <a:solidFill>
                  <a:srgbClr val="000000"/>
                </a:solidFill>
                <a:prstDash val="dash"/>
                <a:round/>
                <a:headEnd type="none" w="sm" len="sm"/>
                <a:tailEnd type="none" w="sm" len="sm"/>
              </a:ln>
            </p:spPr>
          </p:cxnSp>
          <p:sp>
            <p:nvSpPr>
              <p:cNvPr id="1121" name="Google Shape;1121;p138"/>
              <p:cNvSpPr/>
              <p:nvPr/>
            </p:nvSpPr>
            <p:spPr>
              <a:xfrm>
                <a:off x="5474357" y="2454442"/>
                <a:ext cx="613610" cy="240633"/>
              </a:xfrm>
              <a:prstGeom prst="curvedDownArrow">
                <a:avLst>
                  <a:gd name="adj1" fmla="val 25000"/>
                  <a:gd name="adj2" fmla="val 50000"/>
                  <a:gd name="adj3" fmla="val 25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2" name="Google Shape;1122;p138"/>
              <p:cNvSpPr/>
              <p:nvPr/>
            </p:nvSpPr>
            <p:spPr>
              <a:xfrm>
                <a:off x="5233738" y="2097945"/>
                <a:ext cx="1106904"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IPC Channel</a:t>
                </a:r>
                <a:endParaRPr/>
              </a:p>
            </p:txBody>
          </p:sp>
          <p:sp>
            <p:nvSpPr>
              <p:cNvPr id="1123" name="Google Shape;1123;p138"/>
              <p:cNvSpPr/>
              <p:nvPr/>
            </p:nvSpPr>
            <p:spPr>
              <a:xfrm>
                <a:off x="6745692" y="2426367"/>
                <a:ext cx="1219212" cy="268706"/>
              </a:xfrm>
              <a:prstGeom prst="curvedDownArrow">
                <a:avLst>
                  <a:gd name="adj1" fmla="val 25000"/>
                  <a:gd name="adj2" fmla="val 50000"/>
                  <a:gd name="adj3" fmla="val 25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4" name="Google Shape;1124;p138"/>
              <p:cNvSpPr/>
              <p:nvPr/>
            </p:nvSpPr>
            <p:spPr>
              <a:xfrm>
                <a:off x="6829937" y="2093934"/>
                <a:ext cx="1106904"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IPC Channel</a:t>
                </a:r>
                <a:endParaRPr/>
              </a:p>
            </p:txBody>
          </p:sp>
        </p:grpSp>
      </p:grpSp>
      <p:sp>
        <p:nvSpPr>
          <p:cNvPr id="1125" name="Google Shape;1125;p138"/>
          <p:cNvSpPr/>
          <p:nvPr/>
        </p:nvSpPr>
        <p:spPr>
          <a:xfrm>
            <a:off x="2527162" y="5691207"/>
            <a:ext cx="663547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Shared (left) and distributed (right) memory MIMD architecture </a:t>
            </a:r>
            <a:endParaRPr sz="14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Approaches to parallel programming </a:t>
            </a:r>
            <a:endParaRPr/>
          </a:p>
        </p:txBody>
      </p:sp>
      <p:sp>
        <p:nvSpPr>
          <p:cNvPr id="1131" name="Google Shape;1131;p1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sequential program is one that runs on a single processor and has a single line of control.</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wide variety of parallel programming approaches are available.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most prominent among them are the following:</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Data parallelism</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Process parallelism</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Farmer-and-worker model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0"/>
          <p:cNvSpPr txBox="1">
            <a:spLocks noGrp="1"/>
          </p:cNvSpPr>
          <p:nvPr>
            <p:ph type="body" idx="1"/>
          </p:nvPr>
        </p:nvSpPr>
        <p:spPr>
          <a:xfrm>
            <a:off x="838200" y="1065970"/>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In the case of </a:t>
            </a:r>
            <a:r>
              <a:rPr lang="en-US" b="1">
                <a:latin typeface="Times New Roman"/>
                <a:ea typeface="Times New Roman"/>
                <a:cs typeface="Times New Roman"/>
                <a:sym typeface="Times New Roman"/>
              </a:rPr>
              <a:t>data parallelism</a:t>
            </a:r>
            <a:r>
              <a:rPr lang="en-US">
                <a:latin typeface="Times New Roman"/>
                <a:ea typeface="Times New Roman"/>
                <a:cs typeface="Times New Roman"/>
                <a:sym typeface="Times New Roman"/>
              </a:rPr>
              <a:t>, the divide-and-conquer technique is used to split data into multiple sets, and each data set is processed on different PEs using the same instruction. This approach is highly suitable to processing on machines based on the SIMD model.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In the case of </a:t>
            </a:r>
            <a:r>
              <a:rPr lang="en-US" b="1">
                <a:latin typeface="Times New Roman"/>
                <a:ea typeface="Times New Roman"/>
                <a:cs typeface="Times New Roman"/>
                <a:sym typeface="Times New Roman"/>
              </a:rPr>
              <a:t>process parallelism</a:t>
            </a:r>
            <a:r>
              <a:rPr lang="en-US">
                <a:latin typeface="Times New Roman"/>
                <a:ea typeface="Times New Roman"/>
                <a:cs typeface="Times New Roman"/>
                <a:sym typeface="Times New Roman"/>
              </a:rPr>
              <a:t>, a given operation has multiple (but distinct) activities that can be processed on multiple processors.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 In the case of the </a:t>
            </a:r>
            <a:r>
              <a:rPr lang="en-US" b="1">
                <a:latin typeface="Times New Roman"/>
                <a:ea typeface="Times New Roman"/>
                <a:cs typeface="Times New Roman"/>
                <a:sym typeface="Times New Roman"/>
              </a:rPr>
              <a:t>farmer- and-worker model</a:t>
            </a:r>
            <a:r>
              <a:rPr lang="en-US">
                <a:latin typeface="Times New Roman"/>
                <a:ea typeface="Times New Roman"/>
                <a:cs typeface="Times New Roman"/>
                <a:sym typeface="Times New Roman"/>
              </a:rPr>
              <a:t>, a job distribution approach is used: one processor is configured as master and all other remaining PEs are designated as slaves; the master assigns jobs to slave PEs and, on completion, they inform the master, which in turn collects results.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Levels of parallelism </a:t>
            </a:r>
            <a:endParaRPr/>
          </a:p>
        </p:txBody>
      </p:sp>
      <p:sp>
        <p:nvSpPr>
          <p:cNvPr id="1142" name="Google Shape;1142;p1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Levels of parallelism are decided based on the lumps of code (grain size) that can be a potential candidate for parallelism.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Parallelism within an application can be detected at several levels: </a:t>
            </a:r>
            <a:endParaRPr/>
          </a:p>
          <a:p>
            <a:pPr marL="914400" lvl="1" indent="-342900" algn="l" rtl="0">
              <a:lnSpc>
                <a:spcPct val="90000"/>
              </a:lnSpc>
              <a:spcBef>
                <a:spcPts val="500"/>
              </a:spcBef>
              <a:spcAft>
                <a:spcPts val="0"/>
              </a:spcAft>
              <a:buSzPts val="1800"/>
              <a:buChar char="•"/>
            </a:pPr>
            <a:r>
              <a:rPr lang="en-US" sz="2800">
                <a:latin typeface="Times New Roman"/>
                <a:ea typeface="Times New Roman"/>
                <a:cs typeface="Times New Roman"/>
                <a:sym typeface="Times New Roman"/>
              </a:rPr>
              <a:t>Large grain (or task level) </a:t>
            </a:r>
            <a:endParaRPr/>
          </a:p>
          <a:p>
            <a:pPr marL="914400" lvl="1" indent="-342900" algn="l" rtl="0">
              <a:lnSpc>
                <a:spcPct val="90000"/>
              </a:lnSpc>
              <a:spcBef>
                <a:spcPts val="500"/>
              </a:spcBef>
              <a:spcAft>
                <a:spcPts val="0"/>
              </a:spcAft>
              <a:buSzPts val="1800"/>
              <a:buChar char="•"/>
            </a:pPr>
            <a:r>
              <a:rPr lang="en-US" sz="2800">
                <a:latin typeface="Times New Roman"/>
                <a:ea typeface="Times New Roman"/>
                <a:cs typeface="Times New Roman"/>
                <a:sym typeface="Times New Roman"/>
              </a:rPr>
              <a:t>Medium grain (or control level) </a:t>
            </a:r>
            <a:endParaRPr/>
          </a:p>
          <a:p>
            <a:pPr marL="914400" lvl="1" indent="-342900" algn="l" rtl="0">
              <a:lnSpc>
                <a:spcPct val="90000"/>
              </a:lnSpc>
              <a:spcBef>
                <a:spcPts val="500"/>
              </a:spcBef>
              <a:spcAft>
                <a:spcPts val="0"/>
              </a:spcAft>
              <a:buSzPts val="1800"/>
              <a:buChar char="•"/>
            </a:pPr>
            <a:r>
              <a:rPr lang="en-US" sz="2800">
                <a:latin typeface="Times New Roman"/>
                <a:ea typeface="Times New Roman"/>
                <a:cs typeface="Times New Roman"/>
                <a:sym typeface="Times New Roman"/>
              </a:rPr>
              <a:t>Fine grain (data level)</a:t>
            </a:r>
            <a:endParaRPr/>
          </a:p>
          <a:p>
            <a:pPr marL="914400" lvl="1" indent="-342900" algn="l" rtl="0">
              <a:lnSpc>
                <a:spcPct val="90000"/>
              </a:lnSpc>
              <a:spcBef>
                <a:spcPts val="500"/>
              </a:spcBef>
              <a:spcAft>
                <a:spcPts val="0"/>
              </a:spcAft>
              <a:buSzPts val="1800"/>
              <a:buChar char="•"/>
            </a:pPr>
            <a:r>
              <a:rPr lang="en-US" sz="2800">
                <a:latin typeface="Times New Roman"/>
                <a:ea typeface="Times New Roman"/>
                <a:cs typeface="Times New Roman"/>
                <a:sym typeface="Times New Roman"/>
              </a:rPr>
              <a:t>Very fine grain (multiple-instruction issue)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grpSp>
        <p:nvGrpSpPr>
          <p:cNvPr id="1147" name="Google Shape;1147;p142"/>
          <p:cNvGrpSpPr/>
          <p:nvPr/>
        </p:nvGrpSpPr>
        <p:grpSpPr>
          <a:xfrm>
            <a:off x="2527805" y="1085063"/>
            <a:ext cx="7783813" cy="4964045"/>
            <a:chOff x="2298031" y="986588"/>
            <a:chExt cx="6593305" cy="4848727"/>
          </a:xfrm>
        </p:grpSpPr>
        <p:sp>
          <p:nvSpPr>
            <p:cNvPr id="1148" name="Google Shape;1148;p142"/>
            <p:cNvSpPr/>
            <p:nvPr/>
          </p:nvSpPr>
          <p:spPr>
            <a:xfrm>
              <a:off x="2298031" y="986588"/>
              <a:ext cx="6593305" cy="484872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9" name="Google Shape;1149;p142"/>
            <p:cNvSpPr/>
            <p:nvPr/>
          </p:nvSpPr>
          <p:spPr>
            <a:xfrm>
              <a:off x="2622834" y="5077376"/>
              <a:ext cx="601579" cy="574681"/>
            </a:xfrm>
            <a:prstGeom prst="ellipse">
              <a:avLst/>
            </a:prstGeom>
            <a:solidFill>
              <a:schemeClr val="lt1"/>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a:t>
              </a:r>
              <a:endParaRPr/>
            </a:p>
          </p:txBody>
        </p:sp>
        <p:sp>
          <p:nvSpPr>
            <p:cNvPr id="1150" name="Google Shape;1150;p142"/>
            <p:cNvSpPr/>
            <p:nvPr/>
          </p:nvSpPr>
          <p:spPr>
            <a:xfrm>
              <a:off x="7148786" y="1175127"/>
              <a:ext cx="1586139" cy="557420"/>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Large Level</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(Processes, Tasks)</a:t>
              </a:r>
              <a:endParaRPr/>
            </a:p>
          </p:txBody>
        </p:sp>
        <p:sp>
          <p:nvSpPr>
            <p:cNvPr id="1151" name="Google Shape;1151;p142"/>
            <p:cNvSpPr/>
            <p:nvPr/>
          </p:nvSpPr>
          <p:spPr>
            <a:xfrm>
              <a:off x="2450730" y="1118906"/>
              <a:ext cx="1014275" cy="753124"/>
            </a:xfrm>
            <a:prstGeom prst="roundRect">
              <a:avLst>
                <a:gd name="adj" fmla="val 16667"/>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Task 1</a:t>
              </a:r>
              <a:endParaRPr/>
            </a:p>
          </p:txBody>
        </p:sp>
        <p:sp>
          <p:nvSpPr>
            <p:cNvPr id="1152" name="Google Shape;1152;p142"/>
            <p:cNvSpPr/>
            <p:nvPr/>
          </p:nvSpPr>
          <p:spPr>
            <a:xfrm>
              <a:off x="4155249" y="1114894"/>
              <a:ext cx="1014275" cy="762001"/>
            </a:xfrm>
            <a:prstGeom prst="roundRect">
              <a:avLst>
                <a:gd name="adj" fmla="val 16667"/>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Task 2</a:t>
              </a:r>
              <a:endParaRPr/>
            </a:p>
          </p:txBody>
        </p:sp>
        <p:sp>
          <p:nvSpPr>
            <p:cNvPr id="1153" name="Google Shape;1153;p142"/>
            <p:cNvSpPr/>
            <p:nvPr/>
          </p:nvSpPr>
          <p:spPr>
            <a:xfrm>
              <a:off x="5883841" y="1122911"/>
              <a:ext cx="1014275" cy="753986"/>
            </a:xfrm>
            <a:prstGeom prst="roundRect">
              <a:avLst>
                <a:gd name="adj" fmla="val 16667"/>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Task N</a:t>
              </a:r>
              <a:endParaRPr/>
            </a:p>
          </p:txBody>
        </p:sp>
        <p:cxnSp>
          <p:nvCxnSpPr>
            <p:cNvPr id="1154" name="Google Shape;1154;p142"/>
            <p:cNvCxnSpPr/>
            <p:nvPr/>
          </p:nvCxnSpPr>
          <p:spPr>
            <a:xfrm>
              <a:off x="3549272" y="1499894"/>
              <a:ext cx="525347" cy="0"/>
            </a:xfrm>
            <a:prstGeom prst="straightConnector1">
              <a:avLst/>
            </a:prstGeom>
            <a:noFill/>
            <a:ln w="9525" cap="flat" cmpd="sng">
              <a:solidFill>
                <a:srgbClr val="000000"/>
              </a:solidFill>
              <a:prstDash val="solid"/>
              <a:round/>
              <a:headEnd type="stealth" w="med" len="med"/>
              <a:tailEnd type="stealth" w="med" len="med"/>
            </a:ln>
          </p:spPr>
        </p:cxnSp>
        <p:cxnSp>
          <p:nvCxnSpPr>
            <p:cNvPr id="1155" name="Google Shape;1155;p142"/>
            <p:cNvCxnSpPr/>
            <p:nvPr/>
          </p:nvCxnSpPr>
          <p:spPr>
            <a:xfrm>
              <a:off x="5253795" y="1507915"/>
              <a:ext cx="525347" cy="0"/>
            </a:xfrm>
            <a:prstGeom prst="straightConnector1">
              <a:avLst/>
            </a:prstGeom>
            <a:noFill/>
            <a:ln w="9525" cap="flat" cmpd="sng">
              <a:solidFill>
                <a:srgbClr val="000000"/>
              </a:solidFill>
              <a:prstDash val="solid"/>
              <a:round/>
              <a:headEnd type="stealth" w="med" len="med"/>
              <a:tailEnd type="stealth" w="med" len="med"/>
            </a:ln>
          </p:spPr>
        </p:cxnSp>
        <p:sp>
          <p:nvSpPr>
            <p:cNvPr id="1156" name="Google Shape;1156;p142"/>
            <p:cNvSpPr/>
            <p:nvPr/>
          </p:nvSpPr>
          <p:spPr>
            <a:xfrm>
              <a:off x="2458746" y="2486538"/>
              <a:ext cx="1014275" cy="753124"/>
            </a:xfrm>
            <a:prstGeom prst="snip1Rect">
              <a:avLst>
                <a:gd name="adj" fmla="val 16667"/>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91425"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Function 1</a:t>
              </a:r>
              <a:endParaRPr/>
            </a:p>
          </p:txBody>
        </p:sp>
        <p:sp>
          <p:nvSpPr>
            <p:cNvPr id="1157" name="Google Shape;1157;p142"/>
            <p:cNvSpPr/>
            <p:nvPr/>
          </p:nvSpPr>
          <p:spPr>
            <a:xfrm>
              <a:off x="4163265" y="2482526"/>
              <a:ext cx="1014275" cy="762001"/>
            </a:xfrm>
            <a:prstGeom prst="snip1Rect">
              <a:avLst>
                <a:gd name="adj" fmla="val 16667"/>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91425"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Function 2</a:t>
              </a:r>
              <a:endParaRPr/>
            </a:p>
          </p:txBody>
        </p:sp>
        <p:sp>
          <p:nvSpPr>
            <p:cNvPr id="1158" name="Google Shape;1158;p142"/>
            <p:cNvSpPr/>
            <p:nvPr/>
          </p:nvSpPr>
          <p:spPr>
            <a:xfrm>
              <a:off x="5891857" y="2490543"/>
              <a:ext cx="1014275" cy="753986"/>
            </a:xfrm>
            <a:prstGeom prst="snip1Rect">
              <a:avLst>
                <a:gd name="adj" fmla="val 16667"/>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91425"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Function J</a:t>
              </a:r>
              <a:endParaRPr/>
            </a:p>
          </p:txBody>
        </p:sp>
        <p:cxnSp>
          <p:nvCxnSpPr>
            <p:cNvPr id="1159" name="Google Shape;1159;p142"/>
            <p:cNvCxnSpPr/>
            <p:nvPr/>
          </p:nvCxnSpPr>
          <p:spPr>
            <a:xfrm>
              <a:off x="3557288" y="2867526"/>
              <a:ext cx="525347" cy="0"/>
            </a:xfrm>
            <a:prstGeom prst="straightConnector1">
              <a:avLst/>
            </a:prstGeom>
            <a:noFill/>
            <a:ln w="9525" cap="flat" cmpd="sng">
              <a:solidFill>
                <a:schemeClr val="dk1"/>
              </a:solidFill>
              <a:prstDash val="solid"/>
              <a:round/>
              <a:headEnd type="stealth" w="med" len="med"/>
              <a:tailEnd type="stealth" w="med" len="med"/>
            </a:ln>
          </p:spPr>
        </p:cxnSp>
        <p:cxnSp>
          <p:nvCxnSpPr>
            <p:cNvPr id="1160" name="Google Shape;1160;p142"/>
            <p:cNvCxnSpPr/>
            <p:nvPr/>
          </p:nvCxnSpPr>
          <p:spPr>
            <a:xfrm>
              <a:off x="5261811" y="2875547"/>
              <a:ext cx="525347" cy="0"/>
            </a:xfrm>
            <a:prstGeom prst="straightConnector1">
              <a:avLst/>
            </a:prstGeom>
            <a:noFill/>
            <a:ln w="9525" cap="flat" cmpd="sng">
              <a:solidFill>
                <a:srgbClr val="000000"/>
              </a:solidFill>
              <a:prstDash val="solid"/>
              <a:round/>
              <a:headEnd type="stealth" w="med" len="med"/>
              <a:tailEnd type="stealth" w="med" len="med"/>
            </a:ln>
          </p:spPr>
        </p:cxnSp>
        <p:sp>
          <p:nvSpPr>
            <p:cNvPr id="1161" name="Google Shape;1161;p142"/>
            <p:cNvSpPr/>
            <p:nvPr/>
          </p:nvSpPr>
          <p:spPr>
            <a:xfrm>
              <a:off x="2418641" y="3830064"/>
              <a:ext cx="1014275" cy="753124"/>
            </a:xfrm>
            <a:prstGeom prst="rect">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91425"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Statements</a:t>
              </a:r>
              <a:endParaRPr/>
            </a:p>
          </p:txBody>
        </p:sp>
        <p:sp>
          <p:nvSpPr>
            <p:cNvPr id="1162" name="Google Shape;1162;p142"/>
            <p:cNvSpPr/>
            <p:nvPr/>
          </p:nvSpPr>
          <p:spPr>
            <a:xfrm>
              <a:off x="4159256" y="3826052"/>
              <a:ext cx="1014275" cy="762001"/>
            </a:xfrm>
            <a:prstGeom prst="rect">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91425"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Statements</a:t>
              </a:r>
              <a:endParaRPr/>
            </a:p>
          </p:txBody>
        </p:sp>
        <p:sp>
          <p:nvSpPr>
            <p:cNvPr id="1163" name="Google Shape;1163;p142"/>
            <p:cNvSpPr/>
            <p:nvPr/>
          </p:nvSpPr>
          <p:spPr>
            <a:xfrm>
              <a:off x="5851752" y="3834069"/>
              <a:ext cx="1014275" cy="753986"/>
            </a:xfrm>
            <a:prstGeom prst="rect">
              <a:avLst/>
            </a:prstGeom>
            <a:solidFill>
              <a:schemeClr val="lt1"/>
            </a:solidFill>
            <a:ln w="12700" cap="flat" cmpd="sng">
              <a:solidFill>
                <a:srgbClr val="000000"/>
              </a:solidFill>
              <a:prstDash val="solid"/>
              <a:round/>
              <a:headEnd type="none" w="sm" len="sm"/>
              <a:tailEnd type="none" w="sm" len="sm"/>
            </a:ln>
          </p:spPr>
          <p:txBody>
            <a:bodyPr spcFirstLastPara="1" wrap="square" lIns="0" tIns="228600" rIns="0" bIns="91425"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Statements</a:t>
              </a:r>
              <a:endParaRPr/>
            </a:p>
          </p:txBody>
        </p:sp>
        <p:sp>
          <p:nvSpPr>
            <p:cNvPr id="1164" name="Google Shape;1164;p142"/>
            <p:cNvSpPr/>
            <p:nvPr/>
          </p:nvSpPr>
          <p:spPr>
            <a:xfrm>
              <a:off x="4363449" y="5073364"/>
              <a:ext cx="601579" cy="581455"/>
            </a:xfrm>
            <a:prstGeom prst="ellipse">
              <a:avLst/>
            </a:prstGeom>
            <a:solidFill>
              <a:schemeClr val="lt1"/>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x</a:t>
              </a:r>
              <a:endParaRPr/>
            </a:p>
          </p:txBody>
        </p:sp>
        <p:sp>
          <p:nvSpPr>
            <p:cNvPr id="1165" name="Google Shape;1165;p142"/>
            <p:cNvSpPr/>
            <p:nvPr/>
          </p:nvSpPr>
          <p:spPr>
            <a:xfrm>
              <a:off x="6080009" y="5081381"/>
              <a:ext cx="601579" cy="575339"/>
            </a:xfrm>
            <a:prstGeom prst="ellipse">
              <a:avLst/>
            </a:prstGeom>
            <a:solidFill>
              <a:schemeClr val="lt1"/>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load</a:t>
              </a:r>
              <a:endParaRPr/>
            </a:p>
          </p:txBody>
        </p:sp>
        <p:cxnSp>
          <p:nvCxnSpPr>
            <p:cNvPr id="1166" name="Google Shape;1166;p142"/>
            <p:cNvCxnSpPr>
              <a:stCxn id="1152" idx="2"/>
            </p:cNvCxnSpPr>
            <p:nvPr/>
          </p:nvCxnSpPr>
          <p:spPr>
            <a:xfrm flipH="1">
              <a:off x="2965887" y="1876895"/>
              <a:ext cx="1696500" cy="609600"/>
            </a:xfrm>
            <a:prstGeom prst="straightConnector1">
              <a:avLst/>
            </a:prstGeom>
            <a:noFill/>
            <a:ln w="9525" cap="flat" cmpd="sng">
              <a:solidFill>
                <a:srgbClr val="000000"/>
              </a:solidFill>
              <a:prstDash val="solid"/>
              <a:round/>
              <a:headEnd type="none" w="sm" len="sm"/>
              <a:tailEnd type="stealth" w="med" len="med"/>
            </a:ln>
          </p:spPr>
        </p:cxnSp>
        <p:cxnSp>
          <p:nvCxnSpPr>
            <p:cNvPr id="1167" name="Google Shape;1167;p142"/>
            <p:cNvCxnSpPr>
              <a:stCxn id="1152" idx="2"/>
            </p:cNvCxnSpPr>
            <p:nvPr/>
          </p:nvCxnSpPr>
          <p:spPr>
            <a:xfrm>
              <a:off x="4662387" y="1876895"/>
              <a:ext cx="1736700" cy="613500"/>
            </a:xfrm>
            <a:prstGeom prst="straightConnector1">
              <a:avLst/>
            </a:prstGeom>
            <a:noFill/>
            <a:ln w="9525" cap="flat" cmpd="sng">
              <a:solidFill>
                <a:srgbClr val="000000"/>
              </a:solidFill>
              <a:prstDash val="solid"/>
              <a:round/>
              <a:headEnd type="none" w="sm" len="sm"/>
              <a:tailEnd type="stealth" w="med" len="med"/>
            </a:ln>
          </p:spPr>
        </p:cxnSp>
        <p:cxnSp>
          <p:nvCxnSpPr>
            <p:cNvPr id="1168" name="Google Shape;1168;p142"/>
            <p:cNvCxnSpPr>
              <a:stCxn id="1152" idx="2"/>
            </p:cNvCxnSpPr>
            <p:nvPr/>
          </p:nvCxnSpPr>
          <p:spPr>
            <a:xfrm>
              <a:off x="4662387" y="1876895"/>
              <a:ext cx="8100" cy="605700"/>
            </a:xfrm>
            <a:prstGeom prst="straightConnector1">
              <a:avLst/>
            </a:prstGeom>
            <a:noFill/>
            <a:ln w="9525" cap="flat" cmpd="sng">
              <a:solidFill>
                <a:srgbClr val="000000"/>
              </a:solidFill>
              <a:prstDash val="solid"/>
              <a:round/>
              <a:headEnd type="none" w="sm" len="sm"/>
              <a:tailEnd type="stealth" w="med" len="med"/>
            </a:ln>
          </p:spPr>
        </p:cxnSp>
        <p:cxnSp>
          <p:nvCxnSpPr>
            <p:cNvPr id="1169" name="Google Shape;1169;p142"/>
            <p:cNvCxnSpPr/>
            <p:nvPr/>
          </p:nvCxnSpPr>
          <p:spPr>
            <a:xfrm flipH="1">
              <a:off x="4666394" y="3244527"/>
              <a:ext cx="4009" cy="581525"/>
            </a:xfrm>
            <a:prstGeom prst="straightConnector1">
              <a:avLst/>
            </a:prstGeom>
            <a:noFill/>
            <a:ln w="9525" cap="flat" cmpd="sng">
              <a:solidFill>
                <a:srgbClr val="000000"/>
              </a:solidFill>
              <a:prstDash val="solid"/>
              <a:round/>
              <a:headEnd type="none" w="sm" len="sm"/>
              <a:tailEnd type="stealth" w="med" len="med"/>
            </a:ln>
          </p:spPr>
        </p:cxnSp>
        <p:cxnSp>
          <p:nvCxnSpPr>
            <p:cNvPr id="1170" name="Google Shape;1170;p142"/>
            <p:cNvCxnSpPr/>
            <p:nvPr/>
          </p:nvCxnSpPr>
          <p:spPr>
            <a:xfrm>
              <a:off x="4670403" y="3244527"/>
              <a:ext cx="1688487" cy="589542"/>
            </a:xfrm>
            <a:prstGeom prst="straightConnector1">
              <a:avLst/>
            </a:prstGeom>
            <a:noFill/>
            <a:ln w="9525" cap="flat" cmpd="sng">
              <a:solidFill>
                <a:srgbClr val="000000"/>
              </a:solidFill>
              <a:prstDash val="solid"/>
              <a:round/>
              <a:headEnd type="none" w="sm" len="sm"/>
              <a:tailEnd type="stealth" w="med" len="med"/>
            </a:ln>
          </p:spPr>
        </p:cxnSp>
        <p:cxnSp>
          <p:nvCxnSpPr>
            <p:cNvPr id="1171" name="Google Shape;1171;p142"/>
            <p:cNvCxnSpPr/>
            <p:nvPr/>
          </p:nvCxnSpPr>
          <p:spPr>
            <a:xfrm flipH="1">
              <a:off x="2925779" y="3244527"/>
              <a:ext cx="1744624" cy="585537"/>
            </a:xfrm>
            <a:prstGeom prst="straightConnector1">
              <a:avLst/>
            </a:prstGeom>
            <a:noFill/>
            <a:ln w="9525" cap="flat" cmpd="sng">
              <a:solidFill>
                <a:schemeClr val="dk1"/>
              </a:solidFill>
              <a:prstDash val="solid"/>
              <a:round/>
              <a:headEnd type="none" w="sm" len="sm"/>
              <a:tailEnd type="stealth" w="med" len="med"/>
            </a:ln>
          </p:spPr>
        </p:cxnSp>
        <p:cxnSp>
          <p:nvCxnSpPr>
            <p:cNvPr id="1172" name="Google Shape;1172;p142"/>
            <p:cNvCxnSpPr>
              <a:endCxn id="1164" idx="0"/>
            </p:cNvCxnSpPr>
            <p:nvPr/>
          </p:nvCxnSpPr>
          <p:spPr>
            <a:xfrm flipH="1">
              <a:off x="4664239" y="4587964"/>
              <a:ext cx="2100" cy="485400"/>
            </a:xfrm>
            <a:prstGeom prst="straightConnector1">
              <a:avLst/>
            </a:prstGeom>
            <a:noFill/>
            <a:ln w="9525" cap="flat" cmpd="sng">
              <a:solidFill>
                <a:srgbClr val="000000"/>
              </a:solidFill>
              <a:prstDash val="solid"/>
              <a:round/>
              <a:headEnd type="none" w="sm" len="sm"/>
              <a:tailEnd type="stealth" w="med" len="med"/>
            </a:ln>
          </p:spPr>
        </p:cxnSp>
        <p:cxnSp>
          <p:nvCxnSpPr>
            <p:cNvPr id="1173" name="Google Shape;1173;p142"/>
            <p:cNvCxnSpPr>
              <a:endCxn id="1165" idx="1"/>
            </p:cNvCxnSpPr>
            <p:nvPr/>
          </p:nvCxnSpPr>
          <p:spPr>
            <a:xfrm>
              <a:off x="4666308" y="4588137"/>
              <a:ext cx="1501800" cy="577500"/>
            </a:xfrm>
            <a:prstGeom prst="straightConnector1">
              <a:avLst/>
            </a:prstGeom>
            <a:noFill/>
            <a:ln w="9525" cap="flat" cmpd="sng">
              <a:solidFill>
                <a:srgbClr val="000000"/>
              </a:solidFill>
              <a:prstDash val="solid"/>
              <a:round/>
              <a:headEnd type="none" w="sm" len="sm"/>
              <a:tailEnd type="stealth" w="med" len="med"/>
            </a:ln>
          </p:spPr>
        </p:cxnSp>
        <p:cxnSp>
          <p:nvCxnSpPr>
            <p:cNvPr id="1174" name="Google Shape;1174;p142"/>
            <p:cNvCxnSpPr>
              <a:endCxn id="1149" idx="7"/>
            </p:cNvCxnSpPr>
            <p:nvPr/>
          </p:nvCxnSpPr>
          <p:spPr>
            <a:xfrm flipH="1">
              <a:off x="3136314" y="4587936"/>
              <a:ext cx="1530000" cy="573600"/>
            </a:xfrm>
            <a:prstGeom prst="straightConnector1">
              <a:avLst/>
            </a:prstGeom>
            <a:noFill/>
            <a:ln w="9525" cap="flat" cmpd="sng">
              <a:solidFill>
                <a:srgbClr val="000000"/>
              </a:solidFill>
              <a:prstDash val="solid"/>
              <a:round/>
              <a:headEnd type="none" w="sm" len="sm"/>
              <a:tailEnd type="stealth" w="med" len="med"/>
            </a:ln>
          </p:spPr>
        </p:cxnSp>
        <p:pic>
          <p:nvPicPr>
            <p:cNvPr id="1175" name="Google Shape;1175;p142" descr="C:\Users\csve\AppData\Local\Microsoft\Windows\Temporary Internet Files\Content.IE5\31KUVIR9\MC900432614[1].png"/>
            <p:cNvPicPr preferRelativeResize="0"/>
            <p:nvPr/>
          </p:nvPicPr>
          <p:blipFill rotWithShape="1">
            <a:blip r:embed="rId3">
              <a:alphaModFix/>
            </a:blip>
            <a:srcRect/>
            <a:stretch/>
          </p:blipFill>
          <p:spPr>
            <a:xfrm>
              <a:off x="2743285" y="1155146"/>
              <a:ext cx="505212" cy="505212"/>
            </a:xfrm>
            <a:prstGeom prst="rect">
              <a:avLst/>
            </a:prstGeom>
            <a:noFill/>
            <a:ln>
              <a:noFill/>
            </a:ln>
          </p:spPr>
        </p:pic>
        <p:pic>
          <p:nvPicPr>
            <p:cNvPr id="1176" name="Google Shape;1176;p142" descr="C:\Users\csve\AppData\Local\Microsoft\Windows\Temporary Internet Files\Content.IE5\31KUVIR9\MC900432614[1].png"/>
            <p:cNvPicPr preferRelativeResize="0"/>
            <p:nvPr/>
          </p:nvPicPr>
          <p:blipFill rotWithShape="1">
            <a:blip r:embed="rId3">
              <a:alphaModFix/>
            </a:blip>
            <a:srcRect/>
            <a:stretch/>
          </p:blipFill>
          <p:spPr>
            <a:xfrm>
              <a:off x="4399633" y="1163167"/>
              <a:ext cx="505212" cy="505212"/>
            </a:xfrm>
            <a:prstGeom prst="rect">
              <a:avLst/>
            </a:prstGeom>
            <a:noFill/>
            <a:ln>
              <a:noFill/>
            </a:ln>
          </p:spPr>
        </p:pic>
        <p:pic>
          <p:nvPicPr>
            <p:cNvPr id="1177" name="Google Shape;1177;p142" descr="C:\Users\csve\AppData\Local\Microsoft\Windows\Temporary Internet Files\Content.IE5\31KUVIR9\MC900432614[1].png"/>
            <p:cNvPicPr preferRelativeResize="0"/>
            <p:nvPr/>
          </p:nvPicPr>
          <p:blipFill rotWithShape="1">
            <a:blip r:embed="rId3">
              <a:alphaModFix/>
            </a:blip>
            <a:srcRect/>
            <a:stretch/>
          </p:blipFill>
          <p:spPr>
            <a:xfrm>
              <a:off x="6152233" y="1159157"/>
              <a:ext cx="505212" cy="505212"/>
            </a:xfrm>
            <a:prstGeom prst="rect">
              <a:avLst/>
            </a:prstGeom>
            <a:noFill/>
            <a:ln>
              <a:noFill/>
            </a:ln>
          </p:spPr>
        </p:pic>
        <p:sp>
          <p:nvSpPr>
            <p:cNvPr id="1178" name="Google Shape;1178;p142"/>
            <p:cNvSpPr txBox="1"/>
            <p:nvPr/>
          </p:nvSpPr>
          <p:spPr>
            <a:xfrm>
              <a:off x="2514575" y="2586790"/>
              <a:ext cx="950492" cy="369332"/>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function f1()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a:t>
              </a:r>
              <a:endParaRPr/>
            </a:p>
          </p:txBody>
        </p:sp>
        <p:sp>
          <p:nvSpPr>
            <p:cNvPr id="1179" name="Google Shape;1179;p142"/>
            <p:cNvSpPr txBox="1"/>
            <p:nvPr/>
          </p:nvSpPr>
          <p:spPr>
            <a:xfrm>
              <a:off x="4219050" y="2582780"/>
              <a:ext cx="950492" cy="369332"/>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function f2()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a:t>
              </a:r>
              <a:endParaRPr/>
            </a:p>
          </p:txBody>
        </p:sp>
        <p:sp>
          <p:nvSpPr>
            <p:cNvPr id="1180" name="Google Shape;1180;p142"/>
            <p:cNvSpPr txBox="1"/>
            <p:nvPr/>
          </p:nvSpPr>
          <p:spPr>
            <a:xfrm>
              <a:off x="5947589" y="2578770"/>
              <a:ext cx="950492" cy="369332"/>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function fJ()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a:t>
              </a:r>
              <a:endParaRPr/>
            </a:p>
          </p:txBody>
        </p:sp>
        <p:sp>
          <p:nvSpPr>
            <p:cNvPr id="1181" name="Google Shape;1181;p142"/>
            <p:cNvSpPr txBox="1"/>
            <p:nvPr/>
          </p:nvSpPr>
          <p:spPr>
            <a:xfrm>
              <a:off x="2606821" y="3906254"/>
              <a:ext cx="737933" cy="369332"/>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a[0] =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b[0] = …</a:t>
              </a:r>
              <a:endParaRPr/>
            </a:p>
          </p:txBody>
        </p:sp>
        <p:sp>
          <p:nvSpPr>
            <p:cNvPr id="1182" name="Google Shape;1182;p142"/>
            <p:cNvSpPr txBox="1"/>
            <p:nvPr/>
          </p:nvSpPr>
          <p:spPr>
            <a:xfrm>
              <a:off x="4335357" y="3890212"/>
              <a:ext cx="669755" cy="369332"/>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a[1] =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b[1] = …</a:t>
              </a:r>
              <a:endParaRPr/>
            </a:p>
          </p:txBody>
        </p:sp>
        <p:sp>
          <p:nvSpPr>
            <p:cNvPr id="1183" name="Google Shape;1183;p142"/>
            <p:cNvSpPr txBox="1"/>
            <p:nvPr/>
          </p:nvSpPr>
          <p:spPr>
            <a:xfrm>
              <a:off x="5983683" y="3902243"/>
              <a:ext cx="717880" cy="369332"/>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a[k] =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Courier New"/>
                  <a:ea typeface="Courier New"/>
                  <a:cs typeface="Courier New"/>
                  <a:sym typeface="Courier New"/>
                </a:rPr>
                <a:t>b[k] = …</a:t>
              </a:r>
              <a:endParaRPr/>
            </a:p>
          </p:txBody>
        </p:sp>
        <p:sp>
          <p:nvSpPr>
            <p:cNvPr id="1184" name="Google Shape;1184;p142"/>
            <p:cNvSpPr/>
            <p:nvPr/>
          </p:nvSpPr>
          <p:spPr>
            <a:xfrm>
              <a:off x="3424929" y="2430824"/>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Shared Memory</a:t>
              </a:r>
              <a:endParaRPr/>
            </a:p>
          </p:txBody>
        </p:sp>
        <p:sp>
          <p:nvSpPr>
            <p:cNvPr id="1185" name="Google Shape;1185;p142"/>
            <p:cNvSpPr/>
            <p:nvPr/>
          </p:nvSpPr>
          <p:spPr>
            <a:xfrm>
              <a:off x="5117372" y="2450877"/>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Shared Memory</a:t>
              </a:r>
              <a:endParaRPr/>
            </a:p>
          </p:txBody>
        </p:sp>
        <p:sp>
          <p:nvSpPr>
            <p:cNvPr id="1186" name="Google Shape;1186;p142"/>
            <p:cNvSpPr/>
            <p:nvPr/>
          </p:nvSpPr>
          <p:spPr>
            <a:xfrm>
              <a:off x="3384825" y="1043182"/>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Messages IPC</a:t>
              </a:r>
              <a:endParaRPr/>
            </a:p>
          </p:txBody>
        </p:sp>
        <p:sp>
          <p:nvSpPr>
            <p:cNvPr id="1187" name="Google Shape;1187;p142"/>
            <p:cNvSpPr/>
            <p:nvPr/>
          </p:nvSpPr>
          <p:spPr>
            <a:xfrm>
              <a:off x="5113362" y="1039172"/>
              <a:ext cx="846286" cy="404613"/>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Messages IPC</a:t>
              </a:r>
              <a:endParaRPr/>
            </a:p>
          </p:txBody>
        </p:sp>
        <p:sp>
          <p:nvSpPr>
            <p:cNvPr id="1188" name="Google Shape;1188;p142"/>
            <p:cNvSpPr/>
            <p:nvPr/>
          </p:nvSpPr>
          <p:spPr>
            <a:xfrm>
              <a:off x="7144775" y="2614947"/>
              <a:ext cx="1586139" cy="557420"/>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Medium Level</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(Threads, Functions)</a:t>
              </a:r>
              <a:endParaRPr/>
            </a:p>
          </p:txBody>
        </p:sp>
        <p:sp>
          <p:nvSpPr>
            <p:cNvPr id="1189" name="Google Shape;1189;p142"/>
            <p:cNvSpPr/>
            <p:nvPr/>
          </p:nvSpPr>
          <p:spPr>
            <a:xfrm>
              <a:off x="7140765" y="3826156"/>
              <a:ext cx="1586139" cy="721781"/>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Fine Level</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(Processor, Instructions)</a:t>
              </a:r>
              <a:endParaRPr/>
            </a:p>
          </p:txBody>
        </p:sp>
        <p:sp>
          <p:nvSpPr>
            <p:cNvPr id="1190" name="Google Shape;1190;p142"/>
            <p:cNvSpPr/>
            <p:nvPr/>
          </p:nvSpPr>
          <p:spPr>
            <a:xfrm>
              <a:off x="7136754" y="4917017"/>
              <a:ext cx="1586139" cy="721781"/>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Very Fine Level</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(Cores, Pipeline, Instructions)</a:t>
              </a:r>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Distributed computing </a:t>
            </a:r>
            <a:endParaRPr/>
          </a:p>
        </p:txBody>
      </p:sp>
      <p:sp>
        <p:nvSpPr>
          <p:cNvPr id="1196" name="Google Shape;1196;p1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distributed system is a collection of independent computers that appears to its users as a single coherent system.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distributed system is one in which components located at networked computers communicate and coordinate their actions only by passing messages.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Components of a distributed system </a:t>
            </a:r>
            <a:endParaRPr/>
          </a:p>
        </p:txBody>
      </p:sp>
      <p:sp>
        <p:nvSpPr>
          <p:cNvPr id="1202" name="Google Shape;1202;p1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dirty="0">
                <a:latin typeface="Times New Roman"/>
                <a:ea typeface="Times New Roman"/>
                <a:cs typeface="Times New Roman"/>
                <a:sym typeface="Times New Roman"/>
              </a:rPr>
              <a:t>A distributed system is the result of the interaction of several components that traverse the entire computing stack from hardware to software.</a:t>
            </a:r>
            <a:endParaRPr dirty="0"/>
          </a:p>
          <a:p>
            <a:pPr marL="457200" lvl="0" indent="-342900" algn="l" rtl="0">
              <a:lnSpc>
                <a:spcPct val="90000"/>
              </a:lnSpc>
              <a:spcBef>
                <a:spcPts val="1000"/>
              </a:spcBef>
              <a:spcAft>
                <a:spcPts val="0"/>
              </a:spcAft>
              <a:buClr>
                <a:schemeClr val="dk1"/>
              </a:buClr>
              <a:buSzPts val="1800"/>
              <a:buChar char="•"/>
            </a:pPr>
            <a:r>
              <a:rPr lang="en-US" dirty="0">
                <a:latin typeface="Times New Roman"/>
                <a:ea typeface="Times New Roman"/>
                <a:cs typeface="Times New Roman"/>
                <a:sym typeface="Times New Roman"/>
              </a:rPr>
              <a:t>It emerges from the collaboration of several elements that—by working together—give users the illusion of a single coherent system. </a:t>
            </a:r>
            <a:endParaRP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7" name="Google Shape;1207;p145"/>
          <p:cNvGrpSpPr/>
          <p:nvPr/>
        </p:nvGrpSpPr>
        <p:grpSpPr>
          <a:xfrm>
            <a:off x="1680412" y="782054"/>
            <a:ext cx="8661637" cy="5727031"/>
            <a:chOff x="156411" y="782053"/>
            <a:chExt cx="8661637" cy="5727031"/>
          </a:xfrm>
        </p:grpSpPr>
        <p:sp>
          <p:nvSpPr>
            <p:cNvPr id="1208" name="Google Shape;1208;p145"/>
            <p:cNvSpPr/>
            <p:nvPr/>
          </p:nvSpPr>
          <p:spPr>
            <a:xfrm>
              <a:off x="156411" y="782053"/>
              <a:ext cx="8661637" cy="572703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9" name="Google Shape;1209;p145"/>
            <p:cNvSpPr/>
            <p:nvPr/>
          </p:nvSpPr>
          <p:spPr>
            <a:xfrm>
              <a:off x="2107929" y="4085519"/>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0" name="Google Shape;1210;p145"/>
            <p:cNvSpPr/>
            <p:nvPr/>
          </p:nvSpPr>
          <p:spPr>
            <a:xfrm>
              <a:off x="4693758" y="5934807"/>
              <a:ext cx="1154222" cy="320461"/>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Hardware</a:t>
              </a:r>
              <a:endParaRPr sz="1200" b="0" i="0" u="none" strike="noStrike" cap="none">
                <a:solidFill>
                  <a:srgbClr val="000000"/>
                </a:solidFill>
                <a:latin typeface="Arial"/>
                <a:ea typeface="Arial"/>
                <a:cs typeface="Arial"/>
                <a:sym typeface="Arial"/>
              </a:endParaRPr>
            </a:p>
          </p:txBody>
        </p:sp>
        <p:grpSp>
          <p:nvGrpSpPr>
            <p:cNvPr id="1211" name="Google Shape;1211;p145"/>
            <p:cNvGrpSpPr/>
            <p:nvPr/>
          </p:nvGrpSpPr>
          <p:grpSpPr>
            <a:xfrm>
              <a:off x="2099088" y="4925213"/>
              <a:ext cx="883978" cy="929399"/>
              <a:chOff x="1425296" y="4925213"/>
              <a:chExt cx="883978" cy="929399"/>
            </a:xfrm>
          </p:grpSpPr>
          <p:pic>
            <p:nvPicPr>
              <p:cNvPr id="1212" name="Google Shape;1212;p145"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213" name="Google Shape;1213;p145"/>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pic>
          <p:nvPicPr>
            <p:cNvPr id="1214" name="Google Shape;1214;p145"/>
            <p:cNvPicPr preferRelativeResize="0"/>
            <p:nvPr/>
          </p:nvPicPr>
          <p:blipFill rotWithShape="1">
            <a:blip r:embed="rId5">
              <a:alphaModFix/>
            </a:blip>
            <a:srcRect/>
            <a:stretch/>
          </p:blipFill>
          <p:spPr>
            <a:xfrm>
              <a:off x="4823726" y="4980119"/>
              <a:ext cx="758951" cy="758951"/>
            </a:xfrm>
            <a:prstGeom prst="rect">
              <a:avLst/>
            </a:prstGeom>
            <a:noFill/>
            <a:ln>
              <a:noFill/>
            </a:ln>
          </p:spPr>
        </p:pic>
        <p:grpSp>
          <p:nvGrpSpPr>
            <p:cNvPr id="1215" name="Google Shape;1215;p145"/>
            <p:cNvGrpSpPr/>
            <p:nvPr/>
          </p:nvGrpSpPr>
          <p:grpSpPr>
            <a:xfrm>
              <a:off x="6398372" y="5446581"/>
              <a:ext cx="883978" cy="929399"/>
              <a:chOff x="1425296" y="4925213"/>
              <a:chExt cx="883978" cy="929399"/>
            </a:xfrm>
          </p:grpSpPr>
          <p:pic>
            <p:nvPicPr>
              <p:cNvPr id="1216" name="Google Shape;1216;p145"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217" name="Google Shape;1217;p145"/>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pic>
          <p:nvPicPr>
            <p:cNvPr id="1218" name="Google Shape;1218;p145"/>
            <p:cNvPicPr preferRelativeResize="0"/>
            <p:nvPr/>
          </p:nvPicPr>
          <p:blipFill rotWithShape="1">
            <a:blip r:embed="rId6">
              <a:alphaModFix/>
            </a:blip>
            <a:srcRect/>
            <a:stretch/>
          </p:blipFill>
          <p:spPr>
            <a:xfrm rot="289785">
              <a:off x="3082410" y="4629049"/>
              <a:ext cx="592119" cy="592119"/>
            </a:xfrm>
            <a:prstGeom prst="rect">
              <a:avLst/>
            </a:prstGeom>
            <a:noFill/>
            <a:ln>
              <a:noFill/>
            </a:ln>
          </p:spPr>
        </p:pic>
        <p:pic>
          <p:nvPicPr>
            <p:cNvPr id="1219" name="Google Shape;1219;p145"/>
            <p:cNvPicPr preferRelativeResize="0"/>
            <p:nvPr/>
          </p:nvPicPr>
          <p:blipFill rotWithShape="1">
            <a:blip r:embed="rId6">
              <a:alphaModFix/>
            </a:blip>
            <a:srcRect/>
            <a:stretch/>
          </p:blipFill>
          <p:spPr>
            <a:xfrm>
              <a:off x="6916473" y="4721292"/>
              <a:ext cx="592119" cy="592119"/>
            </a:xfrm>
            <a:prstGeom prst="rect">
              <a:avLst/>
            </a:prstGeom>
            <a:noFill/>
            <a:ln>
              <a:noFill/>
            </a:ln>
          </p:spPr>
        </p:pic>
        <p:cxnSp>
          <p:nvCxnSpPr>
            <p:cNvPr id="1220" name="Google Shape;1220;p145"/>
            <p:cNvCxnSpPr/>
            <p:nvPr/>
          </p:nvCxnSpPr>
          <p:spPr>
            <a:xfrm rot="10800000" flipH="1">
              <a:off x="2671034" y="5065296"/>
              <a:ext cx="529390" cy="252662"/>
            </a:xfrm>
            <a:prstGeom prst="straightConnector1">
              <a:avLst/>
            </a:prstGeom>
            <a:noFill/>
            <a:ln w="19050" cap="flat" cmpd="sng">
              <a:solidFill>
                <a:srgbClr val="AEABAB"/>
              </a:solidFill>
              <a:prstDash val="solid"/>
              <a:round/>
              <a:headEnd type="oval" w="med" len="med"/>
              <a:tailEnd type="oval" w="med" len="med"/>
            </a:ln>
          </p:spPr>
        </p:cxnSp>
        <p:cxnSp>
          <p:nvCxnSpPr>
            <p:cNvPr id="1221" name="Google Shape;1221;p145"/>
            <p:cNvCxnSpPr/>
            <p:nvPr/>
          </p:nvCxnSpPr>
          <p:spPr>
            <a:xfrm rot="10800000">
              <a:off x="3465118" y="5089358"/>
              <a:ext cx="84221" cy="529389"/>
            </a:xfrm>
            <a:prstGeom prst="straightConnector1">
              <a:avLst/>
            </a:prstGeom>
            <a:noFill/>
            <a:ln w="19050" cap="flat" cmpd="sng">
              <a:solidFill>
                <a:srgbClr val="AEABAB"/>
              </a:solidFill>
              <a:prstDash val="solid"/>
              <a:round/>
              <a:headEnd type="oval" w="med" len="med"/>
              <a:tailEnd type="oval" w="med" len="med"/>
            </a:ln>
          </p:spPr>
        </p:cxnSp>
        <p:grpSp>
          <p:nvGrpSpPr>
            <p:cNvPr id="1222" name="Google Shape;1222;p145"/>
            <p:cNvGrpSpPr/>
            <p:nvPr/>
          </p:nvGrpSpPr>
          <p:grpSpPr>
            <a:xfrm>
              <a:off x="3418551" y="5438561"/>
              <a:ext cx="883978" cy="929399"/>
              <a:chOff x="1425296" y="4925213"/>
              <a:chExt cx="883978" cy="929399"/>
            </a:xfrm>
          </p:grpSpPr>
          <p:pic>
            <p:nvPicPr>
              <p:cNvPr id="1223" name="Google Shape;1223;p145"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224" name="Google Shape;1224;p145"/>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cxnSp>
          <p:nvCxnSpPr>
            <p:cNvPr id="1225" name="Google Shape;1225;p145"/>
            <p:cNvCxnSpPr/>
            <p:nvPr/>
          </p:nvCxnSpPr>
          <p:spPr>
            <a:xfrm rot="10800000" flipH="1">
              <a:off x="6918181" y="5173579"/>
              <a:ext cx="216569" cy="637675"/>
            </a:xfrm>
            <a:prstGeom prst="straightConnector1">
              <a:avLst/>
            </a:prstGeom>
            <a:noFill/>
            <a:ln w="19050" cap="flat" cmpd="sng">
              <a:solidFill>
                <a:srgbClr val="AEABAB"/>
              </a:solidFill>
              <a:prstDash val="solid"/>
              <a:round/>
              <a:headEnd type="oval" w="med" len="med"/>
              <a:tailEnd type="oval" w="med" len="med"/>
            </a:ln>
          </p:spPr>
        </p:cxnSp>
        <p:cxnSp>
          <p:nvCxnSpPr>
            <p:cNvPr id="1226" name="Google Shape;1226;p145"/>
            <p:cNvCxnSpPr>
              <a:stCxn id="1227" idx="1"/>
            </p:cNvCxnSpPr>
            <p:nvPr/>
          </p:nvCxnSpPr>
          <p:spPr>
            <a:xfrm rot="10800000">
              <a:off x="7375316" y="5161561"/>
              <a:ext cx="517200" cy="254700"/>
            </a:xfrm>
            <a:prstGeom prst="straightConnector1">
              <a:avLst/>
            </a:prstGeom>
            <a:noFill/>
            <a:ln w="19050" cap="flat" cmpd="sng">
              <a:solidFill>
                <a:srgbClr val="AEABAB"/>
              </a:solidFill>
              <a:prstDash val="solid"/>
              <a:round/>
              <a:headEnd type="oval" w="med" len="med"/>
              <a:tailEnd type="oval" w="med" len="med"/>
            </a:ln>
          </p:spPr>
        </p:cxnSp>
        <p:grpSp>
          <p:nvGrpSpPr>
            <p:cNvPr id="1228" name="Google Shape;1228;p145"/>
            <p:cNvGrpSpPr/>
            <p:nvPr/>
          </p:nvGrpSpPr>
          <p:grpSpPr>
            <a:xfrm>
              <a:off x="7749919" y="5077613"/>
              <a:ext cx="883978" cy="929399"/>
              <a:chOff x="1425296" y="4925213"/>
              <a:chExt cx="883978" cy="929399"/>
            </a:xfrm>
          </p:grpSpPr>
          <p:pic>
            <p:nvPicPr>
              <p:cNvPr id="1229" name="Google Shape;1229;p145"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227" name="Google Shape;1227;p145"/>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cxnSp>
          <p:nvCxnSpPr>
            <p:cNvPr id="1230" name="Google Shape;1230;p145"/>
            <p:cNvCxnSpPr/>
            <p:nvPr/>
          </p:nvCxnSpPr>
          <p:spPr>
            <a:xfrm>
              <a:off x="3545329" y="5097379"/>
              <a:ext cx="1387642" cy="401053"/>
            </a:xfrm>
            <a:prstGeom prst="straightConnector1">
              <a:avLst/>
            </a:prstGeom>
            <a:noFill/>
            <a:ln w="19050" cap="flat" cmpd="sng">
              <a:solidFill>
                <a:srgbClr val="AEABAB"/>
              </a:solidFill>
              <a:prstDash val="solid"/>
              <a:round/>
              <a:headEnd type="oval" w="med" len="med"/>
              <a:tailEnd type="oval" w="med" len="med"/>
            </a:ln>
          </p:spPr>
        </p:cxnSp>
        <p:cxnSp>
          <p:nvCxnSpPr>
            <p:cNvPr id="1231" name="Google Shape;1231;p145"/>
            <p:cNvCxnSpPr/>
            <p:nvPr/>
          </p:nvCxnSpPr>
          <p:spPr>
            <a:xfrm rot="10800000" flipH="1">
              <a:off x="5041255" y="5173580"/>
              <a:ext cx="1985211" cy="457199"/>
            </a:xfrm>
            <a:prstGeom prst="straightConnector1">
              <a:avLst/>
            </a:prstGeom>
            <a:noFill/>
            <a:ln w="19050" cap="flat" cmpd="sng">
              <a:solidFill>
                <a:srgbClr val="AEABAB"/>
              </a:solidFill>
              <a:prstDash val="solid"/>
              <a:round/>
              <a:headEnd type="oval" w="med" len="med"/>
              <a:tailEnd type="oval" w="med" len="med"/>
            </a:ln>
          </p:spPr>
        </p:cxnSp>
        <p:sp>
          <p:nvSpPr>
            <p:cNvPr id="1232" name="Google Shape;1232;p145"/>
            <p:cNvSpPr/>
            <p:nvPr/>
          </p:nvSpPr>
          <p:spPr>
            <a:xfrm rot="5400000" flipH="1">
              <a:off x="2190663" y="4410583"/>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3" name="Google Shape;1233;p145"/>
            <p:cNvSpPr/>
            <p:nvPr/>
          </p:nvSpPr>
          <p:spPr>
            <a:xfrm rot="5400000" flipH="1">
              <a:off x="3522157" y="4899870"/>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4" name="Google Shape;1234;p145"/>
            <p:cNvSpPr/>
            <p:nvPr/>
          </p:nvSpPr>
          <p:spPr>
            <a:xfrm rot="5400000" flipH="1">
              <a:off x="6381664" y="4919923"/>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5" name="Google Shape;1235;p145"/>
            <p:cNvSpPr/>
            <p:nvPr/>
          </p:nvSpPr>
          <p:spPr>
            <a:xfrm rot="5400000" flipH="1">
              <a:off x="7689094" y="4591061"/>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6" name="Google Shape;1236;p145"/>
            <p:cNvSpPr/>
            <p:nvPr/>
          </p:nvSpPr>
          <p:spPr>
            <a:xfrm>
              <a:off x="2113740" y="2995968"/>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7" name="Google Shape;1237;p145"/>
            <p:cNvSpPr/>
            <p:nvPr/>
          </p:nvSpPr>
          <p:spPr>
            <a:xfrm>
              <a:off x="4460457" y="4827198"/>
              <a:ext cx="1781299" cy="320461"/>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Operating System</a:t>
              </a:r>
              <a:endParaRPr sz="1200" b="0" i="0" u="none" strike="noStrike" cap="none">
                <a:solidFill>
                  <a:srgbClr val="000000"/>
                </a:solidFill>
                <a:latin typeface="Arial"/>
                <a:ea typeface="Arial"/>
                <a:cs typeface="Arial"/>
                <a:sym typeface="Arial"/>
              </a:endParaRPr>
            </a:p>
          </p:txBody>
        </p:sp>
        <p:pic>
          <p:nvPicPr>
            <p:cNvPr id="1238" name="Google Shape;1238;p145" descr="C:\Documents and Settings\Administrator\Local Settings\Temporary Internet Files\Content.IE5\S5CT05S7\MCj04325540000[1].png"/>
            <p:cNvPicPr preferRelativeResize="0"/>
            <p:nvPr/>
          </p:nvPicPr>
          <p:blipFill rotWithShape="1">
            <a:blip r:embed="rId7">
              <a:alphaModFix/>
            </a:blip>
            <a:srcRect/>
            <a:stretch/>
          </p:blipFill>
          <p:spPr>
            <a:xfrm>
              <a:off x="2193784" y="3840247"/>
              <a:ext cx="481262" cy="480846"/>
            </a:xfrm>
            <a:prstGeom prst="rect">
              <a:avLst/>
            </a:prstGeom>
            <a:noFill/>
            <a:ln>
              <a:noFill/>
            </a:ln>
          </p:spPr>
        </p:pic>
        <p:pic>
          <p:nvPicPr>
            <p:cNvPr id="1239" name="Google Shape;1239;p145" descr="C:\Documents and Settings\Administrator\Local Settings\Temporary Internet Files\Content.IE5\S5CT05S7\MCj04325540000[1].png"/>
            <p:cNvPicPr preferRelativeResize="0"/>
            <p:nvPr/>
          </p:nvPicPr>
          <p:blipFill rotWithShape="1">
            <a:blip r:embed="rId7">
              <a:alphaModFix/>
            </a:blip>
            <a:srcRect/>
            <a:stretch/>
          </p:blipFill>
          <p:spPr>
            <a:xfrm>
              <a:off x="2346183" y="3908428"/>
              <a:ext cx="481262" cy="480846"/>
            </a:xfrm>
            <a:prstGeom prst="rect">
              <a:avLst/>
            </a:prstGeom>
            <a:noFill/>
            <a:ln>
              <a:noFill/>
            </a:ln>
          </p:spPr>
        </p:pic>
        <p:pic>
          <p:nvPicPr>
            <p:cNvPr id="1240" name="Google Shape;1240;p145" descr="C:\Documents and Settings\Administrator\Local Settings\Temporary Internet Files\Content.IE5\S5CT05S7\MCj04325540000[1].png"/>
            <p:cNvPicPr preferRelativeResize="0"/>
            <p:nvPr/>
          </p:nvPicPr>
          <p:blipFill rotWithShape="1">
            <a:blip r:embed="rId7">
              <a:alphaModFix/>
            </a:blip>
            <a:srcRect/>
            <a:stretch/>
          </p:blipFill>
          <p:spPr>
            <a:xfrm>
              <a:off x="3489184" y="4317500"/>
              <a:ext cx="481262" cy="480846"/>
            </a:xfrm>
            <a:prstGeom prst="rect">
              <a:avLst/>
            </a:prstGeom>
            <a:noFill/>
            <a:ln>
              <a:noFill/>
            </a:ln>
          </p:spPr>
        </p:pic>
        <p:pic>
          <p:nvPicPr>
            <p:cNvPr id="1241" name="Google Shape;1241;p145" descr="C:\Documents and Settings\Administrator\Local Settings\Temporary Internet Files\Content.IE5\S5CT05S7\MCj04325540000[1].png"/>
            <p:cNvPicPr preferRelativeResize="0"/>
            <p:nvPr/>
          </p:nvPicPr>
          <p:blipFill rotWithShape="1">
            <a:blip r:embed="rId7">
              <a:alphaModFix/>
            </a:blip>
            <a:srcRect/>
            <a:stretch/>
          </p:blipFill>
          <p:spPr>
            <a:xfrm>
              <a:off x="3641583" y="4385681"/>
              <a:ext cx="481262" cy="480846"/>
            </a:xfrm>
            <a:prstGeom prst="rect">
              <a:avLst/>
            </a:prstGeom>
            <a:noFill/>
            <a:ln>
              <a:noFill/>
            </a:ln>
          </p:spPr>
        </p:pic>
        <p:pic>
          <p:nvPicPr>
            <p:cNvPr id="1242" name="Google Shape;1242;p145" descr="C:\Documents and Settings\Administrator\Local Settings\Temporary Internet Files\Content.IE5\S5CT05S7\MCj04325540000[1].png"/>
            <p:cNvPicPr preferRelativeResize="0"/>
            <p:nvPr/>
          </p:nvPicPr>
          <p:blipFill rotWithShape="1">
            <a:blip r:embed="rId7">
              <a:alphaModFix/>
            </a:blip>
            <a:srcRect/>
            <a:stretch/>
          </p:blipFill>
          <p:spPr>
            <a:xfrm>
              <a:off x="6336657" y="4337552"/>
              <a:ext cx="481262" cy="480846"/>
            </a:xfrm>
            <a:prstGeom prst="rect">
              <a:avLst/>
            </a:prstGeom>
            <a:noFill/>
            <a:ln>
              <a:noFill/>
            </a:ln>
          </p:spPr>
        </p:pic>
        <p:pic>
          <p:nvPicPr>
            <p:cNvPr id="1243" name="Google Shape;1243;p145" descr="C:\Documents and Settings\Administrator\Local Settings\Temporary Internet Files\Content.IE5\S5CT05S7\MCj04325540000[1].png"/>
            <p:cNvPicPr preferRelativeResize="0"/>
            <p:nvPr/>
          </p:nvPicPr>
          <p:blipFill rotWithShape="1">
            <a:blip r:embed="rId7">
              <a:alphaModFix/>
            </a:blip>
            <a:srcRect/>
            <a:stretch/>
          </p:blipFill>
          <p:spPr>
            <a:xfrm>
              <a:off x="6489056" y="4405733"/>
              <a:ext cx="481262" cy="480846"/>
            </a:xfrm>
            <a:prstGeom prst="rect">
              <a:avLst/>
            </a:prstGeom>
            <a:noFill/>
            <a:ln>
              <a:noFill/>
            </a:ln>
          </p:spPr>
        </p:pic>
        <p:pic>
          <p:nvPicPr>
            <p:cNvPr id="1244" name="Google Shape;1244;p145" descr="C:\Documents and Settings\Administrator\Local Settings\Temporary Internet Files\Content.IE5\S5CT05S7\MCj04325540000[1].png"/>
            <p:cNvPicPr preferRelativeResize="0"/>
            <p:nvPr/>
          </p:nvPicPr>
          <p:blipFill rotWithShape="1">
            <a:blip r:embed="rId7">
              <a:alphaModFix/>
            </a:blip>
            <a:srcRect/>
            <a:stretch/>
          </p:blipFill>
          <p:spPr>
            <a:xfrm>
              <a:off x="7571898" y="3972594"/>
              <a:ext cx="481262" cy="480846"/>
            </a:xfrm>
            <a:prstGeom prst="rect">
              <a:avLst/>
            </a:prstGeom>
            <a:noFill/>
            <a:ln>
              <a:noFill/>
            </a:ln>
          </p:spPr>
        </p:pic>
        <p:pic>
          <p:nvPicPr>
            <p:cNvPr id="1245" name="Google Shape;1245;p145" descr="C:\Documents and Settings\Administrator\Local Settings\Temporary Internet Files\Content.IE5\S5CT05S7\MCj04325540000[1].png"/>
            <p:cNvPicPr preferRelativeResize="0"/>
            <p:nvPr/>
          </p:nvPicPr>
          <p:blipFill rotWithShape="1">
            <a:blip r:embed="rId7">
              <a:alphaModFix/>
            </a:blip>
            <a:srcRect/>
            <a:stretch/>
          </p:blipFill>
          <p:spPr>
            <a:xfrm>
              <a:off x="7724297" y="4040775"/>
              <a:ext cx="481262" cy="480846"/>
            </a:xfrm>
            <a:prstGeom prst="rect">
              <a:avLst/>
            </a:prstGeom>
            <a:noFill/>
            <a:ln>
              <a:noFill/>
            </a:ln>
          </p:spPr>
        </p:pic>
        <p:sp>
          <p:nvSpPr>
            <p:cNvPr id="1246" name="Google Shape;1246;p145"/>
            <p:cNvSpPr/>
            <p:nvPr/>
          </p:nvSpPr>
          <p:spPr>
            <a:xfrm rot="5400000" flipH="1">
              <a:off x="2234779" y="3407952"/>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7" name="Google Shape;1247;p145"/>
            <p:cNvSpPr/>
            <p:nvPr/>
          </p:nvSpPr>
          <p:spPr>
            <a:xfrm rot="5400000" flipH="1">
              <a:off x="3602369" y="3921299"/>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8" name="Google Shape;1248;p145"/>
            <p:cNvSpPr/>
            <p:nvPr/>
          </p:nvSpPr>
          <p:spPr>
            <a:xfrm rot="5400000" flipH="1">
              <a:off x="6353590" y="3941351"/>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9" name="Google Shape;1249;p145"/>
            <p:cNvSpPr/>
            <p:nvPr/>
          </p:nvSpPr>
          <p:spPr>
            <a:xfrm rot="5400000" flipH="1">
              <a:off x="7653001" y="3556341"/>
              <a:ext cx="505323"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0" name="Google Shape;1250;p145"/>
            <p:cNvSpPr/>
            <p:nvPr/>
          </p:nvSpPr>
          <p:spPr>
            <a:xfrm>
              <a:off x="2121761" y="2005365"/>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1" name="Google Shape;1251;p145"/>
            <p:cNvSpPr/>
            <p:nvPr/>
          </p:nvSpPr>
          <p:spPr>
            <a:xfrm>
              <a:off x="4525926" y="3785980"/>
              <a:ext cx="1586139" cy="37694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Middleware</a:t>
              </a:r>
              <a:endParaRPr sz="1200" b="0" i="0" u="none" strike="noStrike" cap="none">
                <a:solidFill>
                  <a:srgbClr val="000000"/>
                </a:solidFill>
                <a:latin typeface="Arial"/>
                <a:ea typeface="Arial"/>
                <a:cs typeface="Arial"/>
                <a:sym typeface="Arial"/>
              </a:endParaRPr>
            </a:p>
          </p:txBody>
        </p:sp>
        <p:grpSp>
          <p:nvGrpSpPr>
            <p:cNvPr id="1252" name="Google Shape;1252;p145"/>
            <p:cNvGrpSpPr/>
            <p:nvPr/>
          </p:nvGrpSpPr>
          <p:grpSpPr>
            <a:xfrm>
              <a:off x="2129727" y="2687053"/>
              <a:ext cx="1034600" cy="790073"/>
              <a:chOff x="1455935" y="2687053"/>
              <a:chExt cx="1034600" cy="790073"/>
            </a:xfrm>
          </p:grpSpPr>
          <p:pic>
            <p:nvPicPr>
              <p:cNvPr id="1253" name="Google Shape;1253;p145"/>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254" name="Google Shape;1254;p145"/>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5" name="Google Shape;1255;p145"/>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6" name="Google Shape;1256;p145"/>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57" name="Google Shape;1257;p145"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grpSp>
          <p:nvGrpSpPr>
            <p:cNvPr id="1258" name="Google Shape;1258;p145"/>
            <p:cNvGrpSpPr/>
            <p:nvPr/>
          </p:nvGrpSpPr>
          <p:grpSpPr>
            <a:xfrm>
              <a:off x="3413095" y="3176337"/>
              <a:ext cx="1034600" cy="790073"/>
              <a:chOff x="1455935" y="2687053"/>
              <a:chExt cx="1034600" cy="790073"/>
            </a:xfrm>
          </p:grpSpPr>
          <p:pic>
            <p:nvPicPr>
              <p:cNvPr id="1259" name="Google Shape;1259;p145"/>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260" name="Google Shape;1260;p145"/>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1" name="Google Shape;1261;p145"/>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145"/>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63" name="Google Shape;1263;p145"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grpSp>
          <p:nvGrpSpPr>
            <p:cNvPr id="1264" name="Google Shape;1264;p145"/>
            <p:cNvGrpSpPr/>
            <p:nvPr/>
          </p:nvGrpSpPr>
          <p:grpSpPr>
            <a:xfrm>
              <a:off x="5983842" y="3124200"/>
              <a:ext cx="1034600" cy="790073"/>
              <a:chOff x="1455935" y="2687053"/>
              <a:chExt cx="1034600" cy="790073"/>
            </a:xfrm>
          </p:grpSpPr>
          <p:pic>
            <p:nvPicPr>
              <p:cNvPr id="1265" name="Google Shape;1265;p145"/>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266" name="Google Shape;1266;p145"/>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7" name="Google Shape;1267;p145"/>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8" name="Google Shape;1268;p145"/>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69" name="Google Shape;1269;p145"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grpSp>
          <p:nvGrpSpPr>
            <p:cNvPr id="1270" name="Google Shape;1270;p145"/>
            <p:cNvGrpSpPr/>
            <p:nvPr/>
          </p:nvGrpSpPr>
          <p:grpSpPr>
            <a:xfrm>
              <a:off x="7327368" y="2735178"/>
              <a:ext cx="1034600" cy="790073"/>
              <a:chOff x="1455935" y="2687053"/>
              <a:chExt cx="1034600" cy="790073"/>
            </a:xfrm>
          </p:grpSpPr>
          <p:pic>
            <p:nvPicPr>
              <p:cNvPr id="1271" name="Google Shape;1271;p145"/>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272" name="Google Shape;1272;p145"/>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3" name="Google Shape;1273;p145"/>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4" name="Google Shape;1274;p145"/>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75" name="Google Shape;1275;p145"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sp>
          <p:nvSpPr>
            <p:cNvPr id="1276" name="Google Shape;1276;p145"/>
            <p:cNvSpPr/>
            <p:nvPr/>
          </p:nvSpPr>
          <p:spPr>
            <a:xfrm>
              <a:off x="2129777" y="978629"/>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7" name="Google Shape;1277;p145"/>
            <p:cNvSpPr/>
            <p:nvPr/>
          </p:nvSpPr>
          <p:spPr>
            <a:xfrm>
              <a:off x="4533942" y="2759244"/>
              <a:ext cx="1586139" cy="37694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Applications</a:t>
              </a:r>
              <a:endParaRPr/>
            </a:p>
          </p:txBody>
        </p:sp>
        <p:grpSp>
          <p:nvGrpSpPr>
            <p:cNvPr id="1278" name="Google Shape;1278;p145"/>
            <p:cNvGrpSpPr/>
            <p:nvPr/>
          </p:nvGrpSpPr>
          <p:grpSpPr>
            <a:xfrm>
              <a:off x="2610876" y="1179095"/>
              <a:ext cx="1209481" cy="1379695"/>
              <a:chOff x="2081463" y="1010652"/>
              <a:chExt cx="1415642" cy="1596117"/>
            </a:xfrm>
          </p:grpSpPr>
          <p:pic>
            <p:nvPicPr>
              <p:cNvPr id="1279" name="Google Shape;1279;p145"/>
              <p:cNvPicPr preferRelativeResize="0"/>
              <p:nvPr/>
            </p:nvPicPr>
            <p:blipFill rotWithShape="1">
              <a:blip r:embed="rId10">
                <a:alphaModFix/>
              </a:blip>
              <a:srcRect/>
              <a:stretch/>
            </p:blipFill>
            <p:spPr>
              <a:xfrm>
                <a:off x="2081463" y="1010652"/>
                <a:ext cx="1191127" cy="1191127"/>
              </a:xfrm>
              <a:prstGeom prst="rect">
                <a:avLst/>
              </a:prstGeom>
              <a:noFill/>
              <a:ln>
                <a:noFill/>
              </a:ln>
            </p:spPr>
          </p:pic>
          <p:pic>
            <p:nvPicPr>
              <p:cNvPr id="1280" name="Google Shape;1280;p145"/>
              <p:cNvPicPr preferRelativeResize="0"/>
              <p:nvPr/>
            </p:nvPicPr>
            <p:blipFill rotWithShape="1">
              <a:blip r:embed="rId11">
                <a:alphaModFix/>
              </a:blip>
              <a:srcRect/>
              <a:stretch/>
            </p:blipFill>
            <p:spPr>
              <a:xfrm rot="3665998">
                <a:off x="2337347" y="1447011"/>
                <a:ext cx="983368" cy="983368"/>
              </a:xfrm>
              <a:prstGeom prst="rect">
                <a:avLst/>
              </a:prstGeom>
              <a:noFill/>
              <a:ln>
                <a:noFill/>
              </a:ln>
            </p:spPr>
          </p:pic>
        </p:grpSp>
        <p:grpSp>
          <p:nvGrpSpPr>
            <p:cNvPr id="1281" name="Google Shape;1281;p145"/>
            <p:cNvGrpSpPr/>
            <p:nvPr/>
          </p:nvGrpSpPr>
          <p:grpSpPr>
            <a:xfrm>
              <a:off x="4531917" y="1463842"/>
              <a:ext cx="1017662" cy="1074821"/>
              <a:chOff x="3449052" y="1211179"/>
              <a:chExt cx="1017662" cy="1074821"/>
            </a:xfrm>
          </p:grpSpPr>
          <p:pic>
            <p:nvPicPr>
              <p:cNvPr id="1282" name="Google Shape;1282;p145"/>
              <p:cNvPicPr preferRelativeResize="0"/>
              <p:nvPr/>
            </p:nvPicPr>
            <p:blipFill rotWithShape="1">
              <a:blip r:embed="rId10">
                <a:alphaModFix/>
              </a:blip>
              <a:srcRect/>
              <a:stretch/>
            </p:blipFill>
            <p:spPr>
              <a:xfrm>
                <a:off x="3449052" y="1211179"/>
                <a:ext cx="1017662" cy="1029619"/>
              </a:xfrm>
              <a:prstGeom prst="rect">
                <a:avLst/>
              </a:prstGeom>
              <a:noFill/>
              <a:ln>
                <a:noFill/>
              </a:ln>
            </p:spPr>
          </p:pic>
          <p:pic>
            <p:nvPicPr>
              <p:cNvPr id="1283" name="Google Shape;1283;p145"/>
              <p:cNvPicPr preferRelativeResize="0"/>
              <p:nvPr/>
            </p:nvPicPr>
            <p:blipFill rotWithShape="1">
              <a:blip r:embed="rId12">
                <a:alphaModFix/>
              </a:blip>
              <a:srcRect/>
              <a:stretch/>
            </p:blipFill>
            <p:spPr>
              <a:xfrm>
                <a:off x="3614504" y="1496946"/>
                <a:ext cx="789054" cy="789054"/>
              </a:xfrm>
              <a:prstGeom prst="rect">
                <a:avLst/>
              </a:prstGeom>
              <a:noFill/>
              <a:ln>
                <a:noFill/>
              </a:ln>
            </p:spPr>
          </p:pic>
        </p:grpSp>
        <p:pic>
          <p:nvPicPr>
            <p:cNvPr id="1284" name="Google Shape;1284;p145"/>
            <p:cNvPicPr preferRelativeResize="0"/>
            <p:nvPr/>
          </p:nvPicPr>
          <p:blipFill rotWithShape="1">
            <a:blip r:embed="rId10">
              <a:alphaModFix/>
            </a:blip>
            <a:srcRect/>
            <a:stretch/>
          </p:blipFill>
          <p:spPr>
            <a:xfrm>
              <a:off x="6585307" y="1183105"/>
              <a:ext cx="1017662" cy="1029619"/>
            </a:xfrm>
            <a:prstGeom prst="rect">
              <a:avLst/>
            </a:prstGeom>
            <a:noFill/>
            <a:ln>
              <a:noFill/>
            </a:ln>
          </p:spPr>
        </p:pic>
        <p:pic>
          <p:nvPicPr>
            <p:cNvPr id="1285" name="Google Shape;1285;p145"/>
            <p:cNvPicPr preferRelativeResize="0"/>
            <p:nvPr/>
          </p:nvPicPr>
          <p:blipFill rotWithShape="1">
            <a:blip r:embed="rId13">
              <a:alphaModFix/>
            </a:blip>
            <a:srcRect/>
            <a:stretch/>
          </p:blipFill>
          <p:spPr>
            <a:xfrm>
              <a:off x="6801876" y="1532021"/>
              <a:ext cx="778042" cy="778042"/>
            </a:xfrm>
            <a:prstGeom prst="rect">
              <a:avLst/>
            </a:prstGeom>
            <a:noFill/>
            <a:ln>
              <a:noFill/>
            </a:ln>
          </p:spPr>
        </p:pic>
        <p:sp>
          <p:nvSpPr>
            <p:cNvPr id="1286" name="Google Shape;1286;p145"/>
            <p:cNvSpPr txBox="1"/>
            <p:nvPr/>
          </p:nvSpPr>
          <p:spPr>
            <a:xfrm>
              <a:off x="430571" y="5462347"/>
              <a:ext cx="1494484" cy="613611"/>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Networking and Parallel Hardware</a:t>
              </a:r>
              <a:endParaRPr sz="1100" b="0" i="0" u="none" strike="noStrike" cap="none">
                <a:solidFill>
                  <a:srgbClr val="000000"/>
                </a:solidFill>
                <a:latin typeface="Arial"/>
                <a:ea typeface="Arial"/>
                <a:cs typeface="Arial"/>
                <a:sym typeface="Arial"/>
              </a:endParaRPr>
            </a:p>
          </p:txBody>
        </p:sp>
        <p:sp>
          <p:nvSpPr>
            <p:cNvPr id="1287" name="Google Shape;1287;p145"/>
            <p:cNvSpPr txBox="1"/>
            <p:nvPr/>
          </p:nvSpPr>
          <p:spPr>
            <a:xfrm>
              <a:off x="425868" y="3982446"/>
              <a:ext cx="1499186" cy="601579"/>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IPC primitives for control and data.</a:t>
              </a:r>
              <a:endParaRPr sz="1100" b="0" i="0" u="none" strike="noStrike" cap="none">
                <a:solidFill>
                  <a:srgbClr val="000000"/>
                </a:solidFill>
                <a:latin typeface="Arial"/>
                <a:ea typeface="Arial"/>
                <a:cs typeface="Arial"/>
                <a:sym typeface="Arial"/>
              </a:endParaRPr>
            </a:p>
          </p:txBody>
        </p:sp>
        <p:sp>
          <p:nvSpPr>
            <p:cNvPr id="1288" name="Google Shape;1288;p145"/>
            <p:cNvSpPr/>
            <p:nvPr/>
          </p:nvSpPr>
          <p:spPr>
            <a:xfrm>
              <a:off x="433136" y="2755233"/>
              <a:ext cx="1479885" cy="806114"/>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Frameworks for distributed programming</a:t>
              </a:r>
              <a:endParaRPr sz="1100" b="0" i="0" u="none" strike="noStrike" cap="none">
                <a:solidFill>
                  <a:srgbClr val="000000"/>
                </a:solidFill>
                <a:latin typeface="Arial"/>
                <a:ea typeface="Arial"/>
                <a:cs typeface="Arial"/>
                <a:sym typeface="Arial"/>
              </a:endParaRPr>
            </a:p>
          </p:txBody>
        </p:sp>
      </p:grpSp>
      <p:sp>
        <p:nvSpPr>
          <p:cNvPr id="1289" name="Google Shape;1289;p145"/>
          <p:cNvSpPr/>
          <p:nvPr/>
        </p:nvSpPr>
        <p:spPr>
          <a:xfrm>
            <a:off x="4101461" y="289629"/>
            <a:ext cx="52484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Times New Roman"/>
                <a:ea typeface="Times New Roman"/>
                <a:cs typeface="Times New Roman"/>
                <a:sym typeface="Times New Roman"/>
              </a:rPr>
              <a:t>A layered view of a distributed system </a:t>
            </a:r>
            <a:endParaRPr sz="24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146"/>
          <p:cNvGrpSpPr/>
          <p:nvPr/>
        </p:nvGrpSpPr>
        <p:grpSpPr>
          <a:xfrm>
            <a:off x="1646546" y="1263316"/>
            <a:ext cx="8576287" cy="5414210"/>
            <a:chOff x="122545" y="1263316"/>
            <a:chExt cx="8576287" cy="5414210"/>
          </a:xfrm>
        </p:grpSpPr>
        <p:grpSp>
          <p:nvGrpSpPr>
            <p:cNvPr id="1295" name="Google Shape;1295;p146"/>
            <p:cNvGrpSpPr/>
            <p:nvPr/>
          </p:nvGrpSpPr>
          <p:grpSpPr>
            <a:xfrm>
              <a:off x="140328" y="1263316"/>
              <a:ext cx="8558504" cy="5414210"/>
              <a:chOff x="140328" y="1263316"/>
              <a:chExt cx="8558504" cy="5414210"/>
            </a:xfrm>
          </p:grpSpPr>
          <p:sp>
            <p:nvSpPr>
              <p:cNvPr id="1296" name="Google Shape;1296;p146"/>
              <p:cNvSpPr/>
              <p:nvPr/>
            </p:nvSpPr>
            <p:spPr>
              <a:xfrm>
                <a:off x="156411" y="1263316"/>
                <a:ext cx="8542421" cy="5414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7" name="Google Shape;1297;p146"/>
              <p:cNvSpPr/>
              <p:nvPr/>
            </p:nvSpPr>
            <p:spPr>
              <a:xfrm>
                <a:off x="2113740" y="4367616"/>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8" name="Google Shape;1298;p146"/>
              <p:cNvSpPr/>
              <p:nvPr/>
            </p:nvSpPr>
            <p:spPr>
              <a:xfrm>
                <a:off x="4114801" y="6115287"/>
                <a:ext cx="2310063" cy="320461"/>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SzPts val="960"/>
                  <a:buFont typeface="Noto Sans Symbols"/>
                  <a:buNone/>
                </a:pPr>
                <a:r>
                  <a:rPr lang="en-US" sz="1600" b="0" i="0" u="none" strike="noStrike" cap="none">
                    <a:solidFill>
                      <a:srgbClr val="000000"/>
                    </a:solidFill>
                    <a:latin typeface="Arial"/>
                    <a:ea typeface="Arial"/>
                    <a:cs typeface="Arial"/>
                    <a:sym typeface="Arial"/>
                  </a:rPr>
                  <a:t>Hardware and OS (IaaS)</a:t>
                </a:r>
                <a:endParaRPr/>
              </a:p>
            </p:txBody>
          </p:sp>
          <p:grpSp>
            <p:nvGrpSpPr>
              <p:cNvPr id="1299" name="Google Shape;1299;p146"/>
              <p:cNvGrpSpPr/>
              <p:nvPr/>
            </p:nvGrpSpPr>
            <p:grpSpPr>
              <a:xfrm>
                <a:off x="2099088" y="4925213"/>
                <a:ext cx="883978" cy="929399"/>
                <a:chOff x="1425296" y="4925213"/>
                <a:chExt cx="883978" cy="929399"/>
              </a:xfrm>
            </p:grpSpPr>
            <p:pic>
              <p:nvPicPr>
                <p:cNvPr id="1300" name="Google Shape;1300;p146"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301" name="Google Shape;1301;p146"/>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pic>
            <p:nvPicPr>
              <p:cNvPr id="1302" name="Google Shape;1302;p146"/>
              <p:cNvPicPr preferRelativeResize="0"/>
              <p:nvPr/>
            </p:nvPicPr>
            <p:blipFill rotWithShape="1">
              <a:blip r:embed="rId5">
                <a:alphaModFix/>
              </a:blip>
              <a:srcRect/>
              <a:stretch/>
            </p:blipFill>
            <p:spPr>
              <a:xfrm>
                <a:off x="4823726" y="4980119"/>
                <a:ext cx="758951" cy="758951"/>
              </a:xfrm>
              <a:prstGeom prst="rect">
                <a:avLst/>
              </a:prstGeom>
              <a:noFill/>
              <a:ln>
                <a:noFill/>
              </a:ln>
            </p:spPr>
          </p:pic>
          <p:grpSp>
            <p:nvGrpSpPr>
              <p:cNvPr id="1303" name="Google Shape;1303;p146"/>
              <p:cNvGrpSpPr/>
              <p:nvPr/>
            </p:nvGrpSpPr>
            <p:grpSpPr>
              <a:xfrm>
                <a:off x="6398372" y="5446581"/>
                <a:ext cx="883978" cy="929399"/>
                <a:chOff x="1425296" y="4925213"/>
                <a:chExt cx="883978" cy="929399"/>
              </a:xfrm>
            </p:grpSpPr>
            <p:pic>
              <p:nvPicPr>
                <p:cNvPr id="1304" name="Google Shape;1304;p146"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305" name="Google Shape;1305;p146"/>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pic>
            <p:nvPicPr>
              <p:cNvPr id="1306" name="Google Shape;1306;p146"/>
              <p:cNvPicPr preferRelativeResize="0"/>
              <p:nvPr/>
            </p:nvPicPr>
            <p:blipFill rotWithShape="1">
              <a:blip r:embed="rId6">
                <a:alphaModFix/>
              </a:blip>
              <a:srcRect/>
              <a:stretch/>
            </p:blipFill>
            <p:spPr>
              <a:xfrm rot="289785">
                <a:off x="3082410" y="4629049"/>
                <a:ext cx="592119" cy="592119"/>
              </a:xfrm>
              <a:prstGeom prst="rect">
                <a:avLst/>
              </a:prstGeom>
              <a:noFill/>
              <a:ln>
                <a:noFill/>
              </a:ln>
            </p:spPr>
          </p:pic>
          <p:pic>
            <p:nvPicPr>
              <p:cNvPr id="1307" name="Google Shape;1307;p146"/>
              <p:cNvPicPr preferRelativeResize="0"/>
              <p:nvPr/>
            </p:nvPicPr>
            <p:blipFill rotWithShape="1">
              <a:blip r:embed="rId6">
                <a:alphaModFix/>
              </a:blip>
              <a:srcRect/>
              <a:stretch/>
            </p:blipFill>
            <p:spPr>
              <a:xfrm>
                <a:off x="6916473" y="4721292"/>
                <a:ext cx="592119" cy="592119"/>
              </a:xfrm>
              <a:prstGeom prst="rect">
                <a:avLst/>
              </a:prstGeom>
              <a:noFill/>
              <a:ln>
                <a:noFill/>
              </a:ln>
            </p:spPr>
          </p:pic>
          <p:cxnSp>
            <p:nvCxnSpPr>
              <p:cNvPr id="1308" name="Google Shape;1308;p146"/>
              <p:cNvCxnSpPr/>
              <p:nvPr/>
            </p:nvCxnSpPr>
            <p:spPr>
              <a:xfrm rot="10800000" flipH="1">
                <a:off x="2671034" y="5065296"/>
                <a:ext cx="529390" cy="252662"/>
              </a:xfrm>
              <a:prstGeom prst="straightConnector1">
                <a:avLst/>
              </a:prstGeom>
              <a:noFill/>
              <a:ln w="19050" cap="flat" cmpd="sng">
                <a:solidFill>
                  <a:srgbClr val="AEABAB"/>
                </a:solidFill>
                <a:prstDash val="solid"/>
                <a:round/>
                <a:headEnd type="oval" w="med" len="med"/>
                <a:tailEnd type="oval" w="med" len="med"/>
              </a:ln>
            </p:spPr>
          </p:cxnSp>
          <p:cxnSp>
            <p:nvCxnSpPr>
              <p:cNvPr id="1309" name="Google Shape;1309;p146"/>
              <p:cNvCxnSpPr/>
              <p:nvPr/>
            </p:nvCxnSpPr>
            <p:spPr>
              <a:xfrm rot="10800000">
                <a:off x="3465118" y="5089358"/>
                <a:ext cx="84221" cy="529389"/>
              </a:xfrm>
              <a:prstGeom prst="straightConnector1">
                <a:avLst/>
              </a:prstGeom>
              <a:noFill/>
              <a:ln w="19050" cap="flat" cmpd="sng">
                <a:solidFill>
                  <a:srgbClr val="AEABAB"/>
                </a:solidFill>
                <a:prstDash val="solid"/>
                <a:round/>
                <a:headEnd type="oval" w="med" len="med"/>
                <a:tailEnd type="oval" w="med" len="med"/>
              </a:ln>
            </p:spPr>
          </p:cxnSp>
          <p:grpSp>
            <p:nvGrpSpPr>
              <p:cNvPr id="1310" name="Google Shape;1310;p146"/>
              <p:cNvGrpSpPr/>
              <p:nvPr/>
            </p:nvGrpSpPr>
            <p:grpSpPr>
              <a:xfrm>
                <a:off x="3418551" y="5438561"/>
                <a:ext cx="883978" cy="929399"/>
                <a:chOff x="1425296" y="4925213"/>
                <a:chExt cx="883978" cy="929399"/>
              </a:xfrm>
            </p:grpSpPr>
            <p:pic>
              <p:nvPicPr>
                <p:cNvPr id="1311" name="Google Shape;1311;p146"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312" name="Google Shape;1312;p146"/>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cxnSp>
            <p:nvCxnSpPr>
              <p:cNvPr id="1313" name="Google Shape;1313;p146"/>
              <p:cNvCxnSpPr/>
              <p:nvPr/>
            </p:nvCxnSpPr>
            <p:spPr>
              <a:xfrm rot="10800000" flipH="1">
                <a:off x="6918181" y="5173579"/>
                <a:ext cx="216569" cy="637675"/>
              </a:xfrm>
              <a:prstGeom prst="straightConnector1">
                <a:avLst/>
              </a:prstGeom>
              <a:noFill/>
              <a:ln w="19050" cap="flat" cmpd="sng">
                <a:solidFill>
                  <a:srgbClr val="AEABAB"/>
                </a:solidFill>
                <a:prstDash val="solid"/>
                <a:round/>
                <a:headEnd type="oval" w="med" len="med"/>
                <a:tailEnd type="oval" w="med" len="med"/>
              </a:ln>
            </p:spPr>
          </p:cxnSp>
          <p:cxnSp>
            <p:nvCxnSpPr>
              <p:cNvPr id="1314" name="Google Shape;1314;p146"/>
              <p:cNvCxnSpPr>
                <a:stCxn id="1315" idx="1"/>
              </p:cNvCxnSpPr>
              <p:nvPr/>
            </p:nvCxnSpPr>
            <p:spPr>
              <a:xfrm rot="10800000">
                <a:off x="7375316" y="5161561"/>
                <a:ext cx="517200" cy="254700"/>
              </a:xfrm>
              <a:prstGeom prst="straightConnector1">
                <a:avLst/>
              </a:prstGeom>
              <a:noFill/>
              <a:ln w="19050" cap="flat" cmpd="sng">
                <a:solidFill>
                  <a:srgbClr val="AEABAB"/>
                </a:solidFill>
                <a:prstDash val="solid"/>
                <a:round/>
                <a:headEnd type="oval" w="med" len="med"/>
                <a:tailEnd type="oval" w="med" len="med"/>
              </a:ln>
            </p:spPr>
          </p:cxnSp>
          <p:grpSp>
            <p:nvGrpSpPr>
              <p:cNvPr id="1316" name="Google Shape;1316;p146"/>
              <p:cNvGrpSpPr/>
              <p:nvPr/>
            </p:nvGrpSpPr>
            <p:grpSpPr>
              <a:xfrm>
                <a:off x="7749919" y="5077613"/>
                <a:ext cx="883978" cy="929399"/>
                <a:chOff x="1425296" y="4925213"/>
                <a:chExt cx="883978" cy="929399"/>
              </a:xfrm>
            </p:grpSpPr>
            <p:pic>
              <p:nvPicPr>
                <p:cNvPr id="1317" name="Google Shape;1317;p146" descr="C:\Documents and Settings\csve\Local Settings\Temporary Internet Files\Content.IE5\4PQ7052J\MC900435242[1].png"/>
                <p:cNvPicPr preferRelativeResize="0"/>
                <p:nvPr/>
              </p:nvPicPr>
              <p:blipFill rotWithShape="1">
                <a:blip r:embed="rId3">
                  <a:alphaModFix/>
                </a:blip>
                <a:srcRect/>
                <a:stretch/>
              </p:blipFill>
              <p:spPr>
                <a:xfrm flipH="1">
                  <a:off x="1482238" y="4925213"/>
                  <a:ext cx="446999" cy="929399"/>
                </a:xfrm>
                <a:prstGeom prst="rect">
                  <a:avLst/>
                </a:prstGeom>
                <a:noFill/>
                <a:ln>
                  <a:noFill/>
                </a:ln>
              </p:spPr>
            </p:pic>
            <p:pic>
              <p:nvPicPr>
                <p:cNvPr id="1315" name="Google Shape;1315;p146"/>
                <p:cNvPicPr preferRelativeResize="0"/>
                <p:nvPr/>
              </p:nvPicPr>
              <p:blipFill rotWithShape="1">
                <a:blip r:embed="rId4">
                  <a:alphaModFix/>
                </a:blip>
                <a:srcRect/>
                <a:stretch/>
              </p:blipFill>
              <p:spPr>
                <a:xfrm rot="1700642">
                  <a:off x="1527110" y="5125013"/>
                  <a:ext cx="680351" cy="600703"/>
                </a:xfrm>
                <a:prstGeom prst="rect">
                  <a:avLst/>
                </a:prstGeom>
                <a:noFill/>
                <a:ln>
                  <a:noFill/>
                </a:ln>
              </p:spPr>
            </p:pic>
          </p:grpSp>
          <p:cxnSp>
            <p:nvCxnSpPr>
              <p:cNvPr id="1318" name="Google Shape;1318;p146"/>
              <p:cNvCxnSpPr/>
              <p:nvPr/>
            </p:nvCxnSpPr>
            <p:spPr>
              <a:xfrm>
                <a:off x="3545329" y="5097379"/>
                <a:ext cx="1387642" cy="401053"/>
              </a:xfrm>
              <a:prstGeom prst="straightConnector1">
                <a:avLst/>
              </a:prstGeom>
              <a:noFill/>
              <a:ln w="19050" cap="flat" cmpd="sng">
                <a:solidFill>
                  <a:srgbClr val="AEABAB"/>
                </a:solidFill>
                <a:prstDash val="solid"/>
                <a:round/>
                <a:headEnd type="oval" w="med" len="med"/>
                <a:tailEnd type="oval" w="med" len="med"/>
              </a:ln>
            </p:spPr>
          </p:cxnSp>
          <p:cxnSp>
            <p:nvCxnSpPr>
              <p:cNvPr id="1319" name="Google Shape;1319;p146"/>
              <p:cNvCxnSpPr/>
              <p:nvPr/>
            </p:nvCxnSpPr>
            <p:spPr>
              <a:xfrm rot="10800000" flipH="1">
                <a:off x="5041255" y="5173580"/>
                <a:ext cx="1985211" cy="457199"/>
              </a:xfrm>
              <a:prstGeom prst="straightConnector1">
                <a:avLst/>
              </a:prstGeom>
              <a:noFill/>
              <a:ln w="19050" cap="flat" cmpd="sng">
                <a:solidFill>
                  <a:srgbClr val="AEABAB"/>
                </a:solidFill>
                <a:prstDash val="solid"/>
                <a:round/>
                <a:headEnd type="oval" w="med" len="med"/>
                <a:tailEnd type="oval" w="med" len="med"/>
              </a:ln>
            </p:spPr>
          </p:cxnSp>
          <p:pic>
            <p:nvPicPr>
              <p:cNvPr id="1320" name="Google Shape;1320;p146" descr="C:\Documents and Settings\Administrator\Local Settings\Temporary Internet Files\Content.IE5\S5CT05S7\MCj04325540000[1].png"/>
              <p:cNvPicPr preferRelativeResize="0"/>
              <p:nvPr/>
            </p:nvPicPr>
            <p:blipFill rotWithShape="1">
              <a:blip r:embed="rId7">
                <a:alphaModFix/>
              </a:blip>
              <a:srcRect/>
              <a:stretch/>
            </p:blipFill>
            <p:spPr>
              <a:xfrm>
                <a:off x="2201805" y="4882984"/>
                <a:ext cx="481262" cy="480846"/>
              </a:xfrm>
              <a:prstGeom prst="rect">
                <a:avLst/>
              </a:prstGeom>
              <a:noFill/>
              <a:ln>
                <a:noFill/>
              </a:ln>
            </p:spPr>
          </p:pic>
          <p:pic>
            <p:nvPicPr>
              <p:cNvPr id="1321" name="Google Shape;1321;p146" descr="C:\Documents and Settings\Administrator\Local Settings\Temporary Internet Files\Content.IE5\S5CT05S7\MCj04325540000[1].png"/>
              <p:cNvPicPr preferRelativeResize="0"/>
              <p:nvPr/>
            </p:nvPicPr>
            <p:blipFill rotWithShape="1">
              <a:blip r:embed="rId7">
                <a:alphaModFix/>
              </a:blip>
              <a:srcRect/>
              <a:stretch/>
            </p:blipFill>
            <p:spPr>
              <a:xfrm>
                <a:off x="2354204" y="4951165"/>
                <a:ext cx="481262" cy="480846"/>
              </a:xfrm>
              <a:prstGeom prst="rect">
                <a:avLst/>
              </a:prstGeom>
              <a:noFill/>
              <a:ln>
                <a:noFill/>
              </a:ln>
            </p:spPr>
          </p:pic>
          <p:sp>
            <p:nvSpPr>
              <p:cNvPr id="1322" name="Google Shape;1322;p146"/>
              <p:cNvSpPr/>
              <p:nvPr/>
            </p:nvSpPr>
            <p:spPr>
              <a:xfrm rot="-5400000" flipH="1">
                <a:off x="2287966" y="4501779"/>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3" name="Google Shape;1323;p146"/>
              <p:cNvSpPr/>
              <p:nvPr/>
            </p:nvSpPr>
            <p:spPr>
              <a:xfrm>
                <a:off x="2121761" y="2835573"/>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4" name="Google Shape;1324;p146"/>
              <p:cNvSpPr/>
              <p:nvPr/>
            </p:nvSpPr>
            <p:spPr>
              <a:xfrm>
                <a:off x="4307305" y="4616188"/>
                <a:ext cx="1961147" cy="37694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Middleware (PaaS)</a:t>
                </a:r>
                <a:endParaRPr sz="1200" b="0" i="0" u="none" strike="noStrike" cap="none">
                  <a:solidFill>
                    <a:srgbClr val="000000"/>
                  </a:solidFill>
                  <a:latin typeface="Arial"/>
                  <a:ea typeface="Arial"/>
                  <a:cs typeface="Arial"/>
                  <a:sym typeface="Arial"/>
                </a:endParaRPr>
              </a:p>
            </p:txBody>
          </p:sp>
          <p:grpSp>
            <p:nvGrpSpPr>
              <p:cNvPr id="1325" name="Google Shape;1325;p146"/>
              <p:cNvGrpSpPr/>
              <p:nvPr/>
            </p:nvGrpSpPr>
            <p:grpSpPr>
              <a:xfrm>
                <a:off x="2129727" y="3517261"/>
                <a:ext cx="1034600" cy="790073"/>
                <a:chOff x="1455935" y="2687053"/>
                <a:chExt cx="1034600" cy="790073"/>
              </a:xfrm>
            </p:grpSpPr>
            <p:pic>
              <p:nvPicPr>
                <p:cNvPr id="1326" name="Google Shape;1326;p146"/>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327" name="Google Shape;1327;p146"/>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8" name="Google Shape;1328;p146"/>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9" name="Google Shape;1329;p146"/>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30" name="Google Shape;1330;p146"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grpSp>
            <p:nvGrpSpPr>
              <p:cNvPr id="1331" name="Google Shape;1331;p146"/>
              <p:cNvGrpSpPr/>
              <p:nvPr/>
            </p:nvGrpSpPr>
            <p:grpSpPr>
              <a:xfrm>
                <a:off x="3413095" y="4006545"/>
                <a:ext cx="1034600" cy="790073"/>
                <a:chOff x="1455935" y="2687053"/>
                <a:chExt cx="1034600" cy="790073"/>
              </a:xfrm>
            </p:grpSpPr>
            <p:pic>
              <p:nvPicPr>
                <p:cNvPr id="1332" name="Google Shape;1332;p146"/>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333" name="Google Shape;1333;p146"/>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4" name="Google Shape;1334;p146"/>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5" name="Google Shape;1335;p146"/>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36" name="Google Shape;1336;p146"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grpSp>
            <p:nvGrpSpPr>
              <p:cNvPr id="1337" name="Google Shape;1337;p146"/>
              <p:cNvGrpSpPr/>
              <p:nvPr/>
            </p:nvGrpSpPr>
            <p:grpSpPr>
              <a:xfrm>
                <a:off x="5983842" y="3954408"/>
                <a:ext cx="1034600" cy="790073"/>
                <a:chOff x="1455935" y="2687053"/>
                <a:chExt cx="1034600" cy="790073"/>
              </a:xfrm>
            </p:grpSpPr>
            <p:pic>
              <p:nvPicPr>
                <p:cNvPr id="1338" name="Google Shape;1338;p146"/>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339" name="Google Shape;1339;p146"/>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0" name="Google Shape;1340;p146"/>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1" name="Google Shape;1341;p146"/>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42" name="Google Shape;1342;p146"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grpSp>
            <p:nvGrpSpPr>
              <p:cNvPr id="1343" name="Google Shape;1343;p146"/>
              <p:cNvGrpSpPr/>
              <p:nvPr/>
            </p:nvGrpSpPr>
            <p:grpSpPr>
              <a:xfrm>
                <a:off x="7327368" y="3565386"/>
                <a:ext cx="1034600" cy="790073"/>
                <a:chOff x="1455935" y="2687053"/>
                <a:chExt cx="1034600" cy="790073"/>
              </a:xfrm>
            </p:grpSpPr>
            <p:pic>
              <p:nvPicPr>
                <p:cNvPr id="1344" name="Google Shape;1344;p146"/>
                <p:cNvPicPr preferRelativeResize="0"/>
                <p:nvPr/>
              </p:nvPicPr>
              <p:blipFill rotWithShape="1">
                <a:blip r:embed="rId8">
                  <a:alphaModFix/>
                </a:blip>
                <a:srcRect/>
                <a:stretch/>
              </p:blipFill>
              <p:spPr>
                <a:xfrm>
                  <a:off x="1748588" y="2687053"/>
                  <a:ext cx="741947" cy="741947"/>
                </a:xfrm>
                <a:prstGeom prst="rect">
                  <a:avLst/>
                </a:prstGeom>
                <a:noFill/>
                <a:ln>
                  <a:noFill/>
                </a:ln>
              </p:spPr>
            </p:pic>
            <p:sp>
              <p:nvSpPr>
                <p:cNvPr id="1345" name="Google Shape;1345;p146"/>
                <p:cNvSpPr/>
                <p:nvPr/>
              </p:nvSpPr>
              <p:spPr>
                <a:xfrm>
                  <a:off x="2149302" y="3117217"/>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6" name="Google Shape;1346;p146"/>
                <p:cNvSpPr/>
                <p:nvPr/>
              </p:nvSpPr>
              <p:spPr>
                <a:xfrm>
                  <a:off x="2125938" y="3144760"/>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7" name="Google Shape;1347;p146"/>
                <p:cNvSpPr/>
                <p:nvPr/>
              </p:nvSpPr>
              <p:spPr>
                <a:xfrm>
                  <a:off x="2102574" y="3160111"/>
                  <a:ext cx="231555" cy="232793"/>
                </a:xfrm>
                <a:prstGeom prst="rect">
                  <a:avLst/>
                </a:prstGeom>
                <a:gradFill>
                  <a:gsLst>
                    <a:gs pos="0">
                      <a:srgbClr val="ECECEC"/>
                    </a:gs>
                    <a:gs pos="51000">
                      <a:schemeClr val="lt1"/>
                    </a:gs>
                    <a:gs pos="100000">
                      <a:schemeClr val="lt1"/>
                    </a:gs>
                  </a:gsLst>
                  <a:lin ang="5400000" scaled="0"/>
                </a:gradFill>
                <a:ln w="127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48" name="Google Shape;1348;p146" descr="C:\Users\csve\AppData\Local\Microsoft\Windows\Temporary Internet Files\Content.IE5\M512EYDP\MC900432614[1].png"/>
                <p:cNvPicPr preferRelativeResize="0"/>
                <p:nvPr/>
              </p:nvPicPr>
              <p:blipFill rotWithShape="1">
                <a:blip r:embed="rId9">
                  <a:alphaModFix/>
                </a:blip>
                <a:srcRect/>
                <a:stretch/>
              </p:blipFill>
              <p:spPr>
                <a:xfrm>
                  <a:off x="1455935" y="2743314"/>
                  <a:ext cx="733812" cy="733812"/>
                </a:xfrm>
                <a:prstGeom prst="rect">
                  <a:avLst/>
                </a:prstGeom>
                <a:noFill/>
                <a:ln>
                  <a:noFill/>
                </a:ln>
              </p:spPr>
            </p:pic>
          </p:grpSp>
          <p:sp>
            <p:nvSpPr>
              <p:cNvPr id="1349" name="Google Shape;1349;p146"/>
              <p:cNvSpPr/>
              <p:nvPr/>
            </p:nvSpPr>
            <p:spPr>
              <a:xfrm>
                <a:off x="2129777" y="1471941"/>
                <a:ext cx="6332561" cy="2009519"/>
              </a:xfrm>
              <a:prstGeom prst="ellipse">
                <a:avLst/>
              </a:pr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0" name="Google Shape;1350;p146"/>
              <p:cNvSpPr/>
              <p:nvPr/>
            </p:nvSpPr>
            <p:spPr>
              <a:xfrm>
                <a:off x="4271210" y="3384908"/>
                <a:ext cx="1949115" cy="37694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Applications (SaaS)</a:t>
                </a:r>
                <a:endParaRPr/>
              </a:p>
            </p:txBody>
          </p:sp>
          <p:grpSp>
            <p:nvGrpSpPr>
              <p:cNvPr id="1351" name="Google Shape;1351;p146"/>
              <p:cNvGrpSpPr/>
              <p:nvPr/>
            </p:nvGrpSpPr>
            <p:grpSpPr>
              <a:xfrm>
                <a:off x="2610876" y="1672407"/>
                <a:ext cx="1209481" cy="1379695"/>
                <a:chOff x="2081463" y="1010652"/>
                <a:chExt cx="1415642" cy="1596117"/>
              </a:xfrm>
            </p:grpSpPr>
            <p:pic>
              <p:nvPicPr>
                <p:cNvPr id="1352" name="Google Shape;1352;p146"/>
                <p:cNvPicPr preferRelativeResize="0"/>
                <p:nvPr/>
              </p:nvPicPr>
              <p:blipFill rotWithShape="1">
                <a:blip r:embed="rId10">
                  <a:alphaModFix/>
                </a:blip>
                <a:srcRect/>
                <a:stretch/>
              </p:blipFill>
              <p:spPr>
                <a:xfrm>
                  <a:off x="2081463" y="1010652"/>
                  <a:ext cx="1191127" cy="1191127"/>
                </a:xfrm>
                <a:prstGeom prst="rect">
                  <a:avLst/>
                </a:prstGeom>
                <a:noFill/>
                <a:ln>
                  <a:noFill/>
                </a:ln>
              </p:spPr>
            </p:pic>
            <p:pic>
              <p:nvPicPr>
                <p:cNvPr id="1353" name="Google Shape;1353;p146"/>
                <p:cNvPicPr preferRelativeResize="0"/>
                <p:nvPr/>
              </p:nvPicPr>
              <p:blipFill rotWithShape="1">
                <a:blip r:embed="rId11">
                  <a:alphaModFix/>
                </a:blip>
                <a:srcRect/>
                <a:stretch/>
              </p:blipFill>
              <p:spPr>
                <a:xfrm rot="3665998">
                  <a:off x="2337347" y="1447011"/>
                  <a:ext cx="983368" cy="983368"/>
                </a:xfrm>
                <a:prstGeom prst="rect">
                  <a:avLst/>
                </a:prstGeom>
                <a:noFill/>
                <a:ln>
                  <a:noFill/>
                </a:ln>
              </p:spPr>
            </p:pic>
          </p:grpSp>
          <p:grpSp>
            <p:nvGrpSpPr>
              <p:cNvPr id="1354" name="Google Shape;1354;p146"/>
              <p:cNvGrpSpPr/>
              <p:nvPr/>
            </p:nvGrpSpPr>
            <p:grpSpPr>
              <a:xfrm>
                <a:off x="4531917" y="1957154"/>
                <a:ext cx="1017662" cy="1074821"/>
                <a:chOff x="3449052" y="1211179"/>
                <a:chExt cx="1017662" cy="1074821"/>
              </a:xfrm>
            </p:grpSpPr>
            <p:pic>
              <p:nvPicPr>
                <p:cNvPr id="1355" name="Google Shape;1355;p146"/>
                <p:cNvPicPr preferRelativeResize="0"/>
                <p:nvPr/>
              </p:nvPicPr>
              <p:blipFill rotWithShape="1">
                <a:blip r:embed="rId10">
                  <a:alphaModFix/>
                </a:blip>
                <a:srcRect/>
                <a:stretch/>
              </p:blipFill>
              <p:spPr>
                <a:xfrm>
                  <a:off x="3449052" y="1211179"/>
                  <a:ext cx="1017662" cy="1029619"/>
                </a:xfrm>
                <a:prstGeom prst="rect">
                  <a:avLst/>
                </a:prstGeom>
                <a:noFill/>
                <a:ln>
                  <a:noFill/>
                </a:ln>
              </p:spPr>
            </p:pic>
            <p:pic>
              <p:nvPicPr>
                <p:cNvPr id="1356" name="Google Shape;1356;p146"/>
                <p:cNvPicPr preferRelativeResize="0"/>
                <p:nvPr/>
              </p:nvPicPr>
              <p:blipFill rotWithShape="1">
                <a:blip r:embed="rId12">
                  <a:alphaModFix/>
                </a:blip>
                <a:srcRect/>
                <a:stretch/>
              </p:blipFill>
              <p:spPr>
                <a:xfrm>
                  <a:off x="3614504" y="1496946"/>
                  <a:ext cx="789054" cy="789054"/>
                </a:xfrm>
                <a:prstGeom prst="rect">
                  <a:avLst/>
                </a:prstGeom>
                <a:noFill/>
                <a:ln>
                  <a:noFill/>
                </a:ln>
              </p:spPr>
            </p:pic>
          </p:grpSp>
          <p:pic>
            <p:nvPicPr>
              <p:cNvPr id="1357" name="Google Shape;1357;p146"/>
              <p:cNvPicPr preferRelativeResize="0"/>
              <p:nvPr/>
            </p:nvPicPr>
            <p:blipFill rotWithShape="1">
              <a:blip r:embed="rId10">
                <a:alphaModFix/>
              </a:blip>
              <a:srcRect/>
              <a:stretch/>
            </p:blipFill>
            <p:spPr>
              <a:xfrm>
                <a:off x="6585307" y="1676417"/>
                <a:ext cx="1017662" cy="1029619"/>
              </a:xfrm>
              <a:prstGeom prst="rect">
                <a:avLst/>
              </a:prstGeom>
              <a:noFill/>
              <a:ln>
                <a:noFill/>
              </a:ln>
            </p:spPr>
          </p:pic>
          <p:pic>
            <p:nvPicPr>
              <p:cNvPr id="1358" name="Google Shape;1358;p146"/>
              <p:cNvPicPr preferRelativeResize="0"/>
              <p:nvPr/>
            </p:nvPicPr>
            <p:blipFill rotWithShape="1">
              <a:blip r:embed="rId13">
                <a:alphaModFix/>
              </a:blip>
              <a:srcRect/>
              <a:stretch/>
            </p:blipFill>
            <p:spPr>
              <a:xfrm>
                <a:off x="6801876" y="2025333"/>
                <a:ext cx="778042" cy="778042"/>
              </a:xfrm>
              <a:prstGeom prst="rect">
                <a:avLst/>
              </a:prstGeom>
              <a:noFill/>
              <a:ln>
                <a:noFill/>
              </a:ln>
            </p:spPr>
          </p:pic>
          <p:sp>
            <p:nvSpPr>
              <p:cNvPr id="1359" name="Google Shape;1359;p146"/>
              <p:cNvSpPr txBox="1"/>
              <p:nvPr/>
            </p:nvSpPr>
            <p:spPr>
              <a:xfrm>
                <a:off x="322286" y="2298032"/>
                <a:ext cx="1927619" cy="806125"/>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Social Networks, Scientific Computing, Enterprise Applications</a:t>
                </a:r>
                <a:endParaRPr sz="1100" b="0" i="0" u="none" strike="noStrike" cap="none">
                  <a:solidFill>
                    <a:srgbClr val="000000"/>
                  </a:solidFill>
                  <a:latin typeface="Arial"/>
                  <a:ea typeface="Arial"/>
                  <a:cs typeface="Arial"/>
                  <a:sym typeface="Arial"/>
                </a:endParaRPr>
              </a:p>
            </p:txBody>
          </p:sp>
          <p:sp>
            <p:nvSpPr>
              <p:cNvPr id="1360" name="Google Shape;1360;p146"/>
              <p:cNvSpPr txBox="1"/>
              <p:nvPr/>
            </p:nvSpPr>
            <p:spPr>
              <a:xfrm>
                <a:off x="348916" y="5763126"/>
                <a:ext cx="1997242" cy="757990"/>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Virtual  hardware, networking, OS images, and storage.</a:t>
                </a:r>
                <a:endParaRPr/>
              </a:p>
            </p:txBody>
          </p:sp>
          <p:sp>
            <p:nvSpPr>
              <p:cNvPr id="1361" name="Google Shape;1361;p146"/>
              <p:cNvSpPr/>
              <p:nvPr/>
            </p:nvSpPr>
            <p:spPr>
              <a:xfrm>
                <a:off x="324853" y="4042651"/>
                <a:ext cx="1780674" cy="806114"/>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Frameworks for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Cloud Application Development</a:t>
                </a:r>
                <a:endParaRPr sz="1100" b="0" i="0" u="none" strike="noStrike" cap="none">
                  <a:solidFill>
                    <a:srgbClr val="000000"/>
                  </a:solidFill>
                  <a:latin typeface="Arial"/>
                  <a:ea typeface="Arial"/>
                  <a:cs typeface="Arial"/>
                  <a:sym typeface="Arial"/>
                </a:endParaRPr>
              </a:p>
            </p:txBody>
          </p:sp>
          <p:pic>
            <p:nvPicPr>
              <p:cNvPr id="1362" name="Google Shape;1362;p146" descr="C:\Documents and Settings\Administrator\Local Settings\Temporary Internet Files\Content.IE5\S5CT05S7\MCj04325540000[1].png"/>
              <p:cNvPicPr preferRelativeResize="0"/>
              <p:nvPr/>
            </p:nvPicPr>
            <p:blipFill rotWithShape="1">
              <a:blip r:embed="rId7">
                <a:alphaModFix/>
              </a:blip>
              <a:srcRect/>
              <a:stretch/>
            </p:blipFill>
            <p:spPr>
              <a:xfrm>
                <a:off x="3569395" y="5468520"/>
                <a:ext cx="481262" cy="480846"/>
              </a:xfrm>
              <a:prstGeom prst="rect">
                <a:avLst/>
              </a:prstGeom>
              <a:noFill/>
              <a:ln>
                <a:noFill/>
              </a:ln>
            </p:spPr>
          </p:pic>
          <p:pic>
            <p:nvPicPr>
              <p:cNvPr id="1363" name="Google Shape;1363;p146" descr="C:\Documents and Settings\Administrator\Local Settings\Temporary Internet Files\Content.IE5\S5CT05S7\MCj04325540000[1].png"/>
              <p:cNvPicPr preferRelativeResize="0"/>
              <p:nvPr/>
            </p:nvPicPr>
            <p:blipFill rotWithShape="1">
              <a:blip r:embed="rId7">
                <a:alphaModFix/>
              </a:blip>
              <a:srcRect/>
              <a:stretch/>
            </p:blipFill>
            <p:spPr>
              <a:xfrm>
                <a:off x="3721794" y="5536701"/>
                <a:ext cx="481262" cy="480846"/>
              </a:xfrm>
              <a:prstGeom prst="rect">
                <a:avLst/>
              </a:prstGeom>
              <a:noFill/>
              <a:ln>
                <a:noFill/>
              </a:ln>
            </p:spPr>
          </p:pic>
          <p:pic>
            <p:nvPicPr>
              <p:cNvPr id="1364" name="Google Shape;1364;p146" descr="C:\Documents and Settings\Administrator\Local Settings\Temporary Internet Files\Content.IE5\S5CT05S7\MCj04325540000[1].png"/>
              <p:cNvPicPr preferRelativeResize="0"/>
              <p:nvPr/>
            </p:nvPicPr>
            <p:blipFill rotWithShape="1">
              <a:blip r:embed="rId7">
                <a:alphaModFix/>
              </a:blip>
              <a:srcRect/>
              <a:stretch/>
            </p:blipFill>
            <p:spPr>
              <a:xfrm>
                <a:off x="6609374" y="5428414"/>
                <a:ext cx="481262" cy="480846"/>
              </a:xfrm>
              <a:prstGeom prst="rect">
                <a:avLst/>
              </a:prstGeom>
              <a:noFill/>
              <a:ln>
                <a:noFill/>
              </a:ln>
            </p:spPr>
          </p:pic>
          <p:pic>
            <p:nvPicPr>
              <p:cNvPr id="1365" name="Google Shape;1365;p146" descr="C:\Documents and Settings\Administrator\Local Settings\Temporary Internet Files\Content.IE5\S5CT05S7\MCj04325540000[1].png"/>
              <p:cNvPicPr preferRelativeResize="0"/>
              <p:nvPr/>
            </p:nvPicPr>
            <p:blipFill rotWithShape="1">
              <a:blip r:embed="rId7">
                <a:alphaModFix/>
              </a:blip>
              <a:srcRect/>
              <a:stretch/>
            </p:blipFill>
            <p:spPr>
              <a:xfrm>
                <a:off x="6761773" y="5496595"/>
                <a:ext cx="481262" cy="480846"/>
              </a:xfrm>
              <a:prstGeom prst="rect">
                <a:avLst/>
              </a:prstGeom>
              <a:noFill/>
              <a:ln>
                <a:noFill/>
              </a:ln>
            </p:spPr>
          </p:pic>
          <p:pic>
            <p:nvPicPr>
              <p:cNvPr id="1366" name="Google Shape;1366;p146" descr="C:\Documents and Settings\Administrator\Local Settings\Temporary Internet Files\Content.IE5\S5CT05S7\MCj04325540000[1].png"/>
              <p:cNvPicPr preferRelativeResize="0"/>
              <p:nvPr/>
            </p:nvPicPr>
            <p:blipFill rotWithShape="1">
              <a:blip r:embed="rId7">
                <a:alphaModFix/>
              </a:blip>
              <a:srcRect/>
              <a:stretch/>
            </p:blipFill>
            <p:spPr>
              <a:xfrm>
                <a:off x="7952900" y="5087519"/>
                <a:ext cx="481262" cy="480846"/>
              </a:xfrm>
              <a:prstGeom prst="rect">
                <a:avLst/>
              </a:prstGeom>
              <a:noFill/>
              <a:ln>
                <a:noFill/>
              </a:ln>
            </p:spPr>
          </p:pic>
          <p:pic>
            <p:nvPicPr>
              <p:cNvPr id="1367" name="Google Shape;1367;p146" descr="C:\Documents and Settings\Administrator\Local Settings\Temporary Internet Files\Content.IE5\S5CT05S7\MCj04325540000[1].png"/>
              <p:cNvPicPr preferRelativeResize="0"/>
              <p:nvPr/>
            </p:nvPicPr>
            <p:blipFill rotWithShape="1">
              <a:blip r:embed="rId7">
                <a:alphaModFix/>
              </a:blip>
              <a:srcRect/>
              <a:stretch/>
            </p:blipFill>
            <p:spPr>
              <a:xfrm>
                <a:off x="8105299" y="5155700"/>
                <a:ext cx="481262" cy="480846"/>
              </a:xfrm>
              <a:prstGeom prst="rect">
                <a:avLst/>
              </a:prstGeom>
              <a:noFill/>
              <a:ln>
                <a:noFill/>
              </a:ln>
            </p:spPr>
          </p:pic>
          <p:sp>
            <p:nvSpPr>
              <p:cNvPr id="1368" name="Google Shape;1368;p146"/>
              <p:cNvSpPr/>
              <p:nvPr/>
            </p:nvSpPr>
            <p:spPr>
              <a:xfrm flipH="1">
                <a:off x="1260219" y="5357075"/>
                <a:ext cx="773117"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9" name="Google Shape;1369;p146"/>
              <p:cNvSpPr/>
              <p:nvPr/>
            </p:nvSpPr>
            <p:spPr>
              <a:xfrm rot="-5400000" flipH="1">
                <a:off x="3643524" y="5039190"/>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0" name="Google Shape;1370;p146"/>
              <p:cNvSpPr/>
              <p:nvPr/>
            </p:nvSpPr>
            <p:spPr>
              <a:xfrm rot="-5400000" flipH="1">
                <a:off x="6527092" y="5035179"/>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1" name="Google Shape;1371;p146"/>
              <p:cNvSpPr/>
              <p:nvPr/>
            </p:nvSpPr>
            <p:spPr>
              <a:xfrm rot="-5400000" flipH="1">
                <a:off x="7798429" y="4706316"/>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72" name="Google Shape;1372;p146"/>
              <p:cNvPicPr preferRelativeResize="0"/>
              <p:nvPr/>
            </p:nvPicPr>
            <p:blipFill rotWithShape="1">
              <a:blip r:embed="rId14">
                <a:alphaModFix/>
              </a:blip>
              <a:srcRect/>
              <a:stretch/>
            </p:blipFill>
            <p:spPr>
              <a:xfrm>
                <a:off x="2771273" y="5454316"/>
                <a:ext cx="537411" cy="537411"/>
              </a:xfrm>
              <a:prstGeom prst="rect">
                <a:avLst/>
              </a:prstGeom>
              <a:noFill/>
              <a:ln>
                <a:noFill/>
              </a:ln>
            </p:spPr>
          </p:pic>
          <p:pic>
            <p:nvPicPr>
              <p:cNvPr id="1373" name="Google Shape;1373;p146"/>
              <p:cNvPicPr preferRelativeResize="0"/>
              <p:nvPr/>
            </p:nvPicPr>
            <p:blipFill rotWithShape="1">
              <a:blip r:embed="rId14">
                <a:alphaModFix/>
              </a:blip>
              <a:srcRect/>
              <a:stretch/>
            </p:blipFill>
            <p:spPr>
              <a:xfrm>
                <a:off x="7230978" y="5498432"/>
                <a:ext cx="537411" cy="537411"/>
              </a:xfrm>
              <a:prstGeom prst="rect">
                <a:avLst/>
              </a:prstGeom>
              <a:noFill/>
              <a:ln>
                <a:noFill/>
              </a:ln>
            </p:spPr>
          </p:pic>
          <p:pic>
            <p:nvPicPr>
              <p:cNvPr id="1374" name="Google Shape;1374;p146" descr="C:\Users\csve\AppData\Local\Microsoft\Windows\Temporary Internet Files\Content.IE5\9Q47T3O9\MC900434894[1].png"/>
              <p:cNvPicPr preferRelativeResize="0"/>
              <p:nvPr/>
            </p:nvPicPr>
            <p:blipFill rotWithShape="1">
              <a:blip r:embed="rId15">
                <a:alphaModFix/>
              </a:blip>
              <a:srcRect/>
              <a:stretch/>
            </p:blipFill>
            <p:spPr>
              <a:xfrm flipH="1">
                <a:off x="276726" y="4951472"/>
                <a:ext cx="986590" cy="992129"/>
              </a:xfrm>
              <a:prstGeom prst="rect">
                <a:avLst/>
              </a:prstGeom>
              <a:noFill/>
              <a:ln>
                <a:noFill/>
              </a:ln>
            </p:spPr>
          </p:pic>
          <p:pic>
            <p:nvPicPr>
              <p:cNvPr id="1375" name="Google Shape;1375;p146" descr="C:\Users\csve\AppData\Local\Microsoft\Windows\Temporary Internet Files\Content.IE5\MH53Z2QL\MC900433949[1].png"/>
              <p:cNvPicPr preferRelativeResize="0"/>
              <p:nvPr/>
            </p:nvPicPr>
            <p:blipFill rotWithShape="1">
              <a:blip r:embed="rId16">
                <a:alphaModFix/>
              </a:blip>
              <a:srcRect/>
              <a:stretch/>
            </p:blipFill>
            <p:spPr>
              <a:xfrm rot="-209503" flipH="1">
                <a:off x="168443" y="3401929"/>
                <a:ext cx="914400" cy="951110"/>
              </a:xfrm>
              <a:prstGeom prst="rect">
                <a:avLst/>
              </a:prstGeom>
              <a:noFill/>
              <a:ln>
                <a:noFill/>
              </a:ln>
            </p:spPr>
          </p:pic>
          <p:sp>
            <p:nvSpPr>
              <p:cNvPr id="1376" name="Google Shape;1376;p146"/>
              <p:cNvSpPr/>
              <p:nvPr/>
            </p:nvSpPr>
            <p:spPr>
              <a:xfrm flipH="1">
                <a:off x="1196050" y="3668644"/>
                <a:ext cx="773117"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7" name="Google Shape;1377;p146"/>
              <p:cNvSpPr/>
              <p:nvPr/>
            </p:nvSpPr>
            <p:spPr>
              <a:xfrm rot="-5400000" flipH="1">
                <a:off x="2295982" y="3102051"/>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8" name="Google Shape;1378;p146"/>
              <p:cNvSpPr/>
              <p:nvPr/>
            </p:nvSpPr>
            <p:spPr>
              <a:xfrm rot="-5400000" flipH="1">
                <a:off x="3651540" y="3591334"/>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9" name="Google Shape;1379;p146"/>
              <p:cNvSpPr/>
              <p:nvPr/>
            </p:nvSpPr>
            <p:spPr>
              <a:xfrm rot="-5400000" flipH="1">
                <a:off x="6462916" y="3575291"/>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0" name="Google Shape;1380;p146"/>
              <p:cNvSpPr/>
              <p:nvPr/>
            </p:nvSpPr>
            <p:spPr>
              <a:xfrm rot="-5400000" flipH="1">
                <a:off x="7806445" y="3198300"/>
                <a:ext cx="409076" cy="212636"/>
              </a:xfrm>
              <a:prstGeom prst="stripedRightArrow">
                <a:avLst>
                  <a:gd name="adj1" fmla="val 48910"/>
                  <a:gd name="adj2" fmla="val 47879"/>
                </a:avLst>
              </a:prstGeom>
              <a:gradFill>
                <a:gsLst>
                  <a:gs pos="0">
                    <a:srgbClr val="FFFA8F">
                      <a:alpha val="26666"/>
                    </a:srgbClr>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146"/>
              <p:cNvSpPr/>
              <p:nvPr/>
            </p:nvSpPr>
            <p:spPr>
              <a:xfrm flipH="1">
                <a:off x="1228135" y="1956149"/>
                <a:ext cx="773117" cy="298759"/>
              </a:xfrm>
              <a:prstGeom prst="leftArrow">
                <a:avLst>
                  <a:gd name="adj1" fmla="val 50000"/>
                  <a:gd name="adj2" fmla="val 62243"/>
                </a:avLst>
              </a:prstGeom>
              <a:gradFill>
                <a:gsLst>
                  <a:gs pos="0">
                    <a:srgbClr val="FFFA8F"/>
                  </a:gs>
                  <a:gs pos="30000">
                    <a:srgbClr val="FAE75C"/>
                  </a:gs>
                  <a:gs pos="70000">
                    <a:srgbClr val="FFC000"/>
                  </a:gs>
                  <a:gs pos="100000">
                    <a:srgbClr val="F2B800"/>
                  </a:gs>
                </a:gsLst>
                <a:lin ang="5400000" scaled="0"/>
              </a:gradFill>
              <a:ln w="12700" cap="flat" cmpd="sng">
                <a:solidFill>
                  <a:srgbClr val="D6A3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1382" name="Google Shape;1382;p146" descr="C:\Users\csve\AppData\Local\Microsoft\Windows\Temporary Internet Files\Content.IE5\E1OQRTWO\MC900433944[1].png"/>
            <p:cNvPicPr preferRelativeResize="0"/>
            <p:nvPr/>
          </p:nvPicPr>
          <p:blipFill rotWithShape="1">
            <a:blip r:embed="rId17">
              <a:alphaModFix/>
            </a:blip>
            <a:srcRect/>
            <a:stretch/>
          </p:blipFill>
          <p:spPr>
            <a:xfrm rot="-967177" flipH="1">
              <a:off x="228599" y="1645310"/>
              <a:ext cx="913719" cy="893344"/>
            </a:xfrm>
            <a:prstGeom prst="rect">
              <a:avLst/>
            </a:prstGeom>
            <a:noFill/>
            <a:ln>
              <a:noFill/>
            </a:ln>
          </p:spPr>
        </p:pic>
      </p:grpSp>
      <p:sp>
        <p:nvSpPr>
          <p:cNvPr id="1383" name="Google Shape;1383;p146"/>
          <p:cNvSpPr/>
          <p:nvPr/>
        </p:nvSpPr>
        <p:spPr>
          <a:xfrm>
            <a:off x="3751504" y="446921"/>
            <a:ext cx="617451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Times New Roman"/>
                <a:ea typeface="Times New Roman"/>
                <a:cs typeface="Times New Roman"/>
                <a:sym typeface="Times New Roman"/>
              </a:rPr>
              <a:t>A cloud computing distributed system </a:t>
            </a:r>
            <a:endParaRPr sz="28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Architectural styles for distributed computing </a:t>
            </a:r>
            <a:endParaRPr/>
          </a:p>
        </p:txBody>
      </p:sp>
      <p:sp>
        <p:nvSpPr>
          <p:cNvPr id="1389" name="Google Shape;1389;p1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Architectural styles are mainly used to determine the vocabulary of components and connectors that are used as instances of the style together with a set of constraints on how they can be combined.</a:t>
            </a:r>
            <a:endParaRPr/>
          </a:p>
          <a:p>
            <a:pPr marL="457200" lvl="0" indent="-342900" algn="l" rtl="0">
              <a:lnSpc>
                <a:spcPct val="100000"/>
              </a:lnSpc>
              <a:spcBef>
                <a:spcPts val="1000"/>
              </a:spcBef>
              <a:spcAft>
                <a:spcPts val="0"/>
              </a:spcAft>
              <a:buSzPts val="1800"/>
              <a:buChar char="•"/>
            </a:pPr>
            <a:r>
              <a:rPr lang="en-US">
                <a:latin typeface="Times New Roman"/>
                <a:ea typeface="Times New Roman"/>
                <a:cs typeface="Times New Roman"/>
                <a:sym typeface="Times New Roman"/>
              </a:rPr>
              <a:t>Design patterns help in creating a common knowledge within the community of software engineers and developers as to how to structure the relations of components within an application and understand the internal organization of software applications.</a:t>
            </a:r>
            <a:endParaRPr/>
          </a:p>
          <a:p>
            <a:pPr marL="457200" lvl="0" indent="-342900" algn="l" rtl="0">
              <a:lnSpc>
                <a:spcPct val="100000"/>
              </a:lnSpc>
              <a:spcBef>
                <a:spcPts val="1000"/>
              </a:spcBef>
              <a:spcAft>
                <a:spcPts val="0"/>
              </a:spcAft>
              <a:buSzPts val="1800"/>
              <a:buChar char="•"/>
            </a:pPr>
            <a:r>
              <a:rPr lang="en-US">
                <a:latin typeface="Times New Roman"/>
                <a:ea typeface="Times New Roman"/>
                <a:cs typeface="Times New Roman"/>
                <a:sym typeface="Times New Roman"/>
              </a:rPr>
              <a:t>We organize the architectural styles into two major classes:</a:t>
            </a:r>
            <a:endParaRPr/>
          </a:p>
          <a:p>
            <a:pPr marL="914400" lvl="1" indent="-342900" algn="l" rtl="0">
              <a:lnSpc>
                <a:spcPct val="100000"/>
              </a:lnSpc>
              <a:spcBef>
                <a:spcPts val="500"/>
              </a:spcBef>
              <a:spcAft>
                <a:spcPts val="0"/>
              </a:spcAft>
              <a:buSzPts val="1800"/>
              <a:buChar char="•"/>
            </a:pPr>
            <a:r>
              <a:rPr lang="en-US">
                <a:highlight>
                  <a:srgbClr val="FFFF00"/>
                </a:highlight>
                <a:latin typeface="Times New Roman"/>
                <a:ea typeface="Times New Roman"/>
                <a:cs typeface="Times New Roman"/>
                <a:sym typeface="Times New Roman"/>
              </a:rPr>
              <a:t>Software architectural styles </a:t>
            </a:r>
            <a:endParaRPr/>
          </a:p>
          <a:p>
            <a:pPr marL="914400" lvl="1" indent="-342900" algn="l" rtl="0">
              <a:lnSpc>
                <a:spcPct val="90000"/>
              </a:lnSpc>
              <a:spcBef>
                <a:spcPts val="500"/>
              </a:spcBef>
              <a:spcAft>
                <a:spcPts val="0"/>
              </a:spcAft>
              <a:buSzPts val="1800"/>
              <a:buChar char="•"/>
            </a:pPr>
            <a:r>
              <a:rPr lang="en-US">
                <a:highlight>
                  <a:srgbClr val="FFFF00"/>
                </a:highlight>
                <a:latin typeface="Times New Roman"/>
                <a:ea typeface="Times New Roman"/>
                <a:cs typeface="Times New Roman"/>
                <a:sym typeface="Times New Roman"/>
              </a:rPr>
              <a:t>System architectural styles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180" name="Google Shape;180;p14"/>
          <p:cNvPicPr preferRelativeResize="0"/>
          <p:nvPr/>
        </p:nvPicPr>
        <p:blipFill rotWithShape="1">
          <a:blip r:embed="rId3">
            <a:alphaModFix/>
          </a:blip>
          <a:srcRect/>
          <a:stretch/>
        </p:blipFill>
        <p:spPr>
          <a:xfrm>
            <a:off x="544695" y="366352"/>
            <a:ext cx="10809105" cy="5856058"/>
          </a:xfrm>
          <a:prstGeom prst="rect">
            <a:avLst/>
          </a:prstGeom>
          <a:noFill/>
          <a:ln>
            <a:noFill/>
          </a:ln>
        </p:spPr>
      </p:pic>
      <p:sp>
        <p:nvSpPr>
          <p:cNvPr id="181" name="Google Shape;181;p14"/>
          <p:cNvSpPr/>
          <p:nvPr/>
        </p:nvSpPr>
        <p:spPr>
          <a:xfrm>
            <a:off x="4298217" y="6104714"/>
            <a:ext cx="377879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Cloud Computing Taxonomy</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Component and connectors </a:t>
            </a:r>
            <a:endParaRPr/>
          </a:p>
        </p:txBody>
      </p:sp>
      <p:sp>
        <p:nvSpPr>
          <p:cNvPr id="1395" name="Google Shape;1395;p1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component represents a unit of software that encapsulates a function or a feature of the system. Examples of components can be programs, objects, processes, pipes, and filters.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 connector is a communication mechanism that allows cooperation and coordination among components.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Software architectural styles </a:t>
            </a:r>
            <a:endParaRPr/>
          </a:p>
        </p:txBody>
      </p:sp>
      <p:sp>
        <p:nvSpPr>
          <p:cNvPr id="1401" name="Google Shape;1401;p1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Software architectural styles are based on the logical arrangement of software components.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Software Architectural Styles </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Data-centered (Repository, Blackboard)</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Data flow (Pipe and filter, Batch sequential)</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Virtual machine (Rule-based system, Interpreter)</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Call and return (Main program and subroutine call/top-down systems, Object-oriented systems, Layered systems)</a:t>
            </a:r>
            <a:endParaRPr/>
          </a:p>
          <a:p>
            <a:pPr marL="914400" lvl="1" indent="-342900" algn="l" rtl="0">
              <a:lnSpc>
                <a:spcPct val="90000"/>
              </a:lnSpc>
              <a:spcBef>
                <a:spcPts val="500"/>
              </a:spcBef>
              <a:spcAft>
                <a:spcPts val="0"/>
              </a:spcAft>
              <a:buSzPts val="1800"/>
              <a:buChar char="•"/>
            </a:pPr>
            <a:r>
              <a:rPr lang="en-US">
                <a:latin typeface="Times New Roman"/>
                <a:ea typeface="Times New Roman"/>
                <a:cs typeface="Times New Roman"/>
                <a:sym typeface="Times New Roman"/>
              </a:rPr>
              <a:t>Independent components (Communicating processes, Event systems)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Data centered architectures </a:t>
            </a:r>
            <a:endParaRPr/>
          </a:p>
        </p:txBody>
      </p:sp>
      <p:sp>
        <p:nvSpPr>
          <p:cNvPr id="1407" name="Google Shape;1407;p1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These architectures identify the data as the fundamental element of the software system, and access to shared data is the core characteristic of the data-centered architectures.</a:t>
            </a:r>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latin typeface="Times New Roman"/>
                <a:ea typeface="Times New Roman"/>
                <a:cs typeface="Times New Roman"/>
                <a:sym typeface="Times New Roman"/>
              </a:rPr>
              <a:t>Repository architectural style</a:t>
            </a:r>
            <a:endParaRPr/>
          </a:p>
        </p:txBody>
      </p:sp>
      <p:sp>
        <p:nvSpPr>
          <p:cNvPr id="1413" name="Google Shape;1413;p1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repository architectural style is the most relevant reference model in this category.</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It is characterized by </a:t>
            </a:r>
            <a:r>
              <a:rPr lang="en-US">
                <a:highlight>
                  <a:srgbClr val="FFFF00"/>
                </a:highlight>
                <a:latin typeface="Times New Roman"/>
                <a:ea typeface="Times New Roman"/>
                <a:cs typeface="Times New Roman"/>
                <a:sym typeface="Times New Roman"/>
              </a:rPr>
              <a:t>two</a:t>
            </a:r>
            <a:r>
              <a:rPr lang="en-US">
                <a:latin typeface="Times New Roman"/>
                <a:ea typeface="Times New Roman"/>
                <a:cs typeface="Times New Roman"/>
                <a:sym typeface="Times New Roman"/>
              </a:rPr>
              <a:t> main components: the </a:t>
            </a:r>
            <a:r>
              <a:rPr lang="en-US">
                <a:highlight>
                  <a:srgbClr val="FFFF00"/>
                </a:highlight>
                <a:latin typeface="Times New Roman"/>
                <a:ea typeface="Times New Roman"/>
                <a:cs typeface="Times New Roman"/>
                <a:sym typeface="Times New Roman"/>
              </a:rPr>
              <a:t>central data structure</a:t>
            </a:r>
            <a:r>
              <a:rPr lang="en-US">
                <a:latin typeface="Times New Roman"/>
                <a:ea typeface="Times New Roman"/>
                <a:cs typeface="Times New Roman"/>
                <a:sym typeface="Times New Roman"/>
              </a:rPr>
              <a:t>, which represents the current state of the system, and a </a:t>
            </a:r>
            <a:r>
              <a:rPr lang="en-US">
                <a:highlight>
                  <a:srgbClr val="FFFF00"/>
                </a:highlight>
                <a:latin typeface="Times New Roman"/>
                <a:ea typeface="Times New Roman"/>
                <a:cs typeface="Times New Roman"/>
                <a:sym typeface="Times New Roman"/>
              </a:rPr>
              <a:t>collection of independent components</a:t>
            </a:r>
            <a:r>
              <a:rPr lang="en-US">
                <a:latin typeface="Times New Roman"/>
                <a:ea typeface="Times New Roman"/>
                <a:cs typeface="Times New Roman"/>
                <a:sym typeface="Times New Roman"/>
              </a:rPr>
              <a:t>, which operate on the central data.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ways in which the independent components interact with the central data structure can be very heterogeneous.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Blackboard architectural style </a:t>
            </a:r>
            <a:endParaRPr/>
          </a:p>
        </p:txBody>
      </p:sp>
      <p:sp>
        <p:nvSpPr>
          <p:cNvPr id="1419" name="Google Shape;1419;p1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In blackboard systems, the central data structure  is the main trigger for selecting the processes to execute.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blackboard architectural style is characterized by three main components:</a:t>
            </a:r>
            <a:endParaRPr/>
          </a:p>
          <a:p>
            <a:pPr marL="914400" lvl="1" indent="-342900" algn="l" rtl="0">
              <a:lnSpc>
                <a:spcPct val="90000"/>
              </a:lnSpc>
              <a:spcBef>
                <a:spcPts val="500"/>
              </a:spcBef>
              <a:spcAft>
                <a:spcPts val="0"/>
              </a:spcAft>
              <a:buSzPts val="1800"/>
              <a:buChar char="•"/>
            </a:pPr>
            <a:r>
              <a:rPr lang="en-US">
                <a:highlight>
                  <a:srgbClr val="FFFF00"/>
                </a:highlight>
                <a:latin typeface="Times New Roman"/>
                <a:ea typeface="Times New Roman"/>
                <a:cs typeface="Times New Roman"/>
                <a:sym typeface="Times New Roman"/>
              </a:rPr>
              <a:t>Knowledge sources: </a:t>
            </a:r>
            <a:r>
              <a:rPr lang="en-US">
                <a:latin typeface="Times New Roman"/>
                <a:ea typeface="Times New Roman"/>
                <a:cs typeface="Times New Roman"/>
                <a:sym typeface="Times New Roman"/>
              </a:rPr>
              <a:t>These are the entities that update the knowledge base that is maintained in the blackboard. </a:t>
            </a:r>
            <a:endParaRPr/>
          </a:p>
          <a:p>
            <a:pPr marL="914400" lvl="1" indent="-342900" algn="l" rtl="0">
              <a:lnSpc>
                <a:spcPct val="90000"/>
              </a:lnSpc>
              <a:spcBef>
                <a:spcPts val="500"/>
              </a:spcBef>
              <a:spcAft>
                <a:spcPts val="0"/>
              </a:spcAft>
              <a:buSzPts val="1800"/>
              <a:buChar char="•"/>
            </a:pPr>
            <a:r>
              <a:rPr lang="en-US">
                <a:highlight>
                  <a:srgbClr val="FFFF00"/>
                </a:highlight>
                <a:latin typeface="Times New Roman"/>
                <a:ea typeface="Times New Roman"/>
                <a:cs typeface="Times New Roman"/>
                <a:sym typeface="Times New Roman"/>
              </a:rPr>
              <a:t>Blackboard: </a:t>
            </a:r>
            <a:r>
              <a:rPr lang="en-US">
                <a:latin typeface="Times New Roman"/>
                <a:ea typeface="Times New Roman"/>
                <a:cs typeface="Times New Roman"/>
                <a:sym typeface="Times New Roman"/>
              </a:rPr>
              <a:t>This represents the data structure that is shared among the knowledge sources and stores the knowledge base of the application. </a:t>
            </a:r>
            <a:endParaRPr/>
          </a:p>
          <a:p>
            <a:pPr marL="914400" lvl="1" indent="-342900" algn="l" rtl="0">
              <a:lnSpc>
                <a:spcPct val="90000"/>
              </a:lnSpc>
              <a:spcBef>
                <a:spcPts val="500"/>
              </a:spcBef>
              <a:spcAft>
                <a:spcPts val="0"/>
              </a:spcAft>
              <a:buSzPts val="1800"/>
              <a:buChar char="•"/>
            </a:pPr>
            <a:r>
              <a:rPr lang="en-US">
                <a:highlight>
                  <a:srgbClr val="FFFF00"/>
                </a:highlight>
                <a:latin typeface="Times New Roman"/>
                <a:ea typeface="Times New Roman"/>
                <a:cs typeface="Times New Roman"/>
                <a:sym typeface="Times New Roman"/>
              </a:rPr>
              <a:t>Control: </a:t>
            </a:r>
            <a:r>
              <a:rPr lang="en-US">
                <a:latin typeface="Times New Roman"/>
                <a:ea typeface="Times New Roman"/>
                <a:cs typeface="Times New Roman"/>
                <a:sym typeface="Times New Roman"/>
              </a:rPr>
              <a:t>The control is the collection of triggers and procedures that govern the interaction with the blackboard and update the status of the knowledge base.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Data-flow architectures </a:t>
            </a:r>
            <a:endParaRPr/>
          </a:p>
        </p:txBody>
      </p:sp>
      <p:sp>
        <p:nvSpPr>
          <p:cNvPr id="1425" name="Google Shape;1425;p1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Data-flow architectures, it is the availability of data that controls the computation.</a:t>
            </a:r>
            <a:endParaRPr/>
          </a:p>
          <a:p>
            <a:pPr marL="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Batch Sequential Style </a:t>
            </a:r>
            <a:endParaRPr/>
          </a:p>
        </p:txBody>
      </p:sp>
      <p:sp>
        <p:nvSpPr>
          <p:cNvPr id="1431" name="Google Shape;1431;p1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batch sequential style is characterized by an ordered sequence of separate programs </a:t>
            </a:r>
            <a:r>
              <a:rPr lang="en-US">
                <a:highlight>
                  <a:srgbClr val="FFFF00"/>
                </a:highlight>
                <a:latin typeface="Times New Roman"/>
                <a:ea typeface="Times New Roman"/>
                <a:cs typeface="Times New Roman"/>
                <a:sym typeface="Times New Roman"/>
              </a:rPr>
              <a:t>executing one after the other</a:t>
            </a:r>
            <a:r>
              <a:rPr lang="en-US">
                <a:latin typeface="Times New Roman"/>
                <a:ea typeface="Times New Roman"/>
                <a:cs typeface="Times New Roman"/>
                <a:sym typeface="Times New Roman"/>
              </a:rPr>
              <a:t>.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These programs are </a:t>
            </a:r>
            <a:r>
              <a:rPr lang="en-US">
                <a:highlight>
                  <a:srgbClr val="FFFF00"/>
                </a:highlight>
                <a:latin typeface="Times New Roman"/>
                <a:ea typeface="Times New Roman"/>
                <a:cs typeface="Times New Roman"/>
                <a:sym typeface="Times New Roman"/>
              </a:rPr>
              <a:t>chained</a:t>
            </a:r>
            <a:r>
              <a:rPr lang="en-US">
                <a:latin typeface="Times New Roman"/>
                <a:ea typeface="Times New Roman"/>
                <a:cs typeface="Times New Roman"/>
                <a:sym typeface="Times New Roman"/>
              </a:rPr>
              <a:t> together by providing as input for the next program the output generated by the last program after its completion, which is most likely in the form of a file.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design was very popular in the mainframe era of computing and still finds applications today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Pipe-and-Filter Style </a:t>
            </a:r>
            <a:endParaRPr/>
          </a:p>
        </p:txBody>
      </p:sp>
      <p:sp>
        <p:nvSpPr>
          <p:cNvPr id="1437" name="Google Shape;1437;p1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pipe-and-filter style is a variation of the previous style for expressing the activity of as of software system as sequence of data transformations.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Each component of the processing chain is called a filter, and the connection between one filter and the next is represented by a data stream.</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Data-flow architectures are optimal when the system to be designed embodies a multistage process, which can be clearly identified into a collection of separate components that need to be orchestrated together.</a:t>
            </a:r>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Virtual machine architectures </a:t>
            </a:r>
            <a:endParaRPr/>
          </a:p>
        </p:txBody>
      </p:sp>
      <p:sp>
        <p:nvSpPr>
          <p:cNvPr id="1443" name="Google Shape;1443;p1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virtual machine class of architectural styles is characterized by the presence of an abstract execution environment (generally referred as a virtual machine) that simulates features that are not available in the hardware or software.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Rule-Based Style </a:t>
            </a:r>
            <a:endParaRPr/>
          </a:p>
        </p:txBody>
      </p:sp>
      <p:sp>
        <p:nvSpPr>
          <p:cNvPr id="1449" name="Google Shape;1449;p1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This architecture is characterized by representing the abstract execution environment as an inference engine.</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 Programs are expressed in the form of rules or predicates that hold true.</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The input data for applications is generally represented by a set of assertions or facts that the inference engine uses to activate rules or to apply predicates, thus transforming data. The output can either be the product of the rule activation or a set of assertions that holds true for the given input data.</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Rule-based systems are very popular in the field of artificial intelligence.</a:t>
            </a:r>
            <a:endParaRPr/>
          </a:p>
          <a:p>
            <a:pPr marL="457200" lvl="0" indent="-228600" algn="l" rtl="0">
              <a:lnSpc>
                <a:spcPct val="90000"/>
              </a:lnSpc>
              <a:spcBef>
                <a:spcPts val="1000"/>
              </a:spcBef>
              <a:spcAft>
                <a:spcPts val="0"/>
              </a:spcAft>
              <a:buClr>
                <a:schemeClr val="dk1"/>
              </a:buClr>
              <a:buSzPct val="69498"/>
              <a:buNone/>
            </a:pP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Characteristics of cloud computing</a:t>
            </a:r>
            <a:endParaRPr>
              <a:latin typeface="Times New Roman"/>
              <a:ea typeface="Times New Roman"/>
              <a:cs typeface="Times New Roman"/>
              <a:sym typeface="Times New Roman"/>
            </a:endParaRPr>
          </a:p>
        </p:txBody>
      </p:sp>
      <p:sp>
        <p:nvSpPr>
          <p:cNvPr id="187" name="Google Shape;187;p15"/>
          <p:cNvSpPr txBox="1">
            <a:spLocks noGrp="1"/>
          </p:cNvSpPr>
          <p:nvPr>
            <p:ph type="body" idx="1"/>
          </p:nvPr>
        </p:nvSpPr>
        <p:spPr>
          <a:xfrm>
            <a:off x="838200" y="1586753"/>
            <a:ext cx="10515600" cy="494851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On-demand self-services: The Cloud computing services does not require any human administrators, user themselves are able to provision, monitor and manage computing resources as needed.</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Broad network access: The Computing services are generally provided over standard networks and heterogeneous devices.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Rapid elasticity: The Computing services should have IT resources that are able to scale out and in quickly and on as needed basis. Whenever the user require services it is provided to him and it is scale out as soon as its requirement gets over.</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Resource pooling: The IT resource (e.g., networks, servers, storage, applications, and services) present are shared across multiple applications and occupant in an uncommitted manner. Multiple clients are provided service from a same physical resource.</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Measured service: The resource utilization is tracked for each application and occupant, it will provide both the user and the resource provider with an account of what has been used. This is done for various reasons like monitoring billing and effective use of resource</a:t>
            </a:r>
            <a:endParaRPr sz="2200">
              <a:latin typeface="Times New Roman"/>
              <a:ea typeface="Times New Roman"/>
              <a:cs typeface="Times New Roman"/>
              <a:sym typeface="Times New Roman"/>
            </a:endParaRPr>
          </a:p>
        </p:txBody>
      </p:sp>
      <p:sp>
        <p:nvSpPr>
          <p:cNvPr id="188" name="Google Shape;18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15</a:t>
            </a:fld>
            <a:endParaRPr>
              <a:latin typeface="Times New Roman"/>
              <a:ea typeface="Times New Roman"/>
              <a:cs typeface="Times New Roman"/>
              <a:sym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Interpreter Style</a:t>
            </a:r>
            <a:endParaRPr/>
          </a:p>
        </p:txBody>
      </p:sp>
      <p:sp>
        <p:nvSpPr>
          <p:cNvPr id="1455" name="Google Shape;1455;p1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core feature of the interpreter style is the presence of an engine that is used to interpret a pseudo-program expressed in a format acceptable for the interpreter.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interpretation of the pseudo-program constitutes the execution of the program itself.</a:t>
            </a:r>
            <a:endParaRPr/>
          </a:p>
          <a:p>
            <a:pPr marL="457200" lvl="0" indent="-2286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Call &amp; return architectures </a:t>
            </a:r>
            <a:endParaRPr/>
          </a:p>
        </p:txBody>
      </p:sp>
      <p:sp>
        <p:nvSpPr>
          <p:cNvPr id="1461" name="Google Shape;1461;p1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category identifies all systems that are organised into components mostly connected together by method calls.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activity of systems modeled in this way is characterized by a chain of method calls whose overall execution and composition identify the execution of one or more operations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Top-Down Style </a:t>
            </a:r>
            <a:endParaRPr/>
          </a:p>
        </p:txBody>
      </p:sp>
      <p:sp>
        <p:nvSpPr>
          <p:cNvPr id="1467" name="Google Shape;1467;p1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architectural style is quite representative of systems developed with imperative programming, which leads to a divide-and-conquer approach to problem resolution.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Systems developed according to this style are composed of one large main program that accomplishes its tasks by invoking subprograms or procedures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Object-Oriented Style</a:t>
            </a:r>
            <a:endParaRPr/>
          </a:p>
        </p:txBody>
      </p:sp>
      <p:sp>
        <p:nvSpPr>
          <p:cNvPr id="1473" name="Google Shape;1473;p1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architectural style encompasses a wide range of systems that have been designed and implemented by leveraging the abstractions of object-oriented programming (OOP).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Systems are specified in terms of classes and implemented in terms of objects.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Layered Style </a:t>
            </a:r>
            <a:endParaRPr/>
          </a:p>
        </p:txBody>
      </p:sp>
      <p:sp>
        <p:nvSpPr>
          <p:cNvPr id="1479" name="Google Shape;1479;p1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layered system style allows the design and implementation of software systems in terms of layers, which provide a different level of abstraction of the system.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Each layer generally operates with at most two layers: the one that provides a lower abstraction level and the one that provides a higher abstraction layer.</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Architectural styles based on independent components </a:t>
            </a:r>
            <a:endParaRPr/>
          </a:p>
        </p:txBody>
      </p:sp>
      <p:sp>
        <p:nvSpPr>
          <p:cNvPr id="1486" name="Google Shape;1486;p1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class of architectural style models systems in terms of independent components that have their own life cycles, which interact with each other to perform their activities.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There are two major categories within this class communicating processes and event systems which differentiate in the way the interaction among components is managed.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64"/>
          <p:cNvSpPr txBox="1">
            <a:spLocks noGrp="1"/>
          </p:cNvSpPr>
          <p:nvPr>
            <p:ph type="body" idx="1"/>
          </p:nvPr>
        </p:nvSpPr>
        <p:spPr>
          <a:xfrm>
            <a:off x="838200" y="1153551"/>
            <a:ext cx="10515600" cy="5023412"/>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Communicating Processes: </a:t>
            </a:r>
            <a:r>
              <a:rPr lang="en-US">
                <a:latin typeface="Times New Roman"/>
                <a:ea typeface="Times New Roman"/>
                <a:cs typeface="Times New Roman"/>
                <a:sym typeface="Times New Roman"/>
              </a:rPr>
              <a:t>In this architectural style, components are represented by independent processes that leverage IPC facilities for coordination management.</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Event Systems: </a:t>
            </a:r>
            <a:r>
              <a:rPr lang="en-US">
                <a:latin typeface="Times New Roman"/>
                <a:ea typeface="Times New Roman"/>
                <a:cs typeface="Times New Roman"/>
                <a:sym typeface="Times New Roman"/>
              </a:rPr>
              <a:t>In this architectural style, the components of the system are loosely coupled and connected.</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System architectural styles</a:t>
            </a:r>
            <a:endParaRPr/>
          </a:p>
        </p:txBody>
      </p:sp>
      <p:sp>
        <p:nvSpPr>
          <p:cNvPr id="1497" name="Google Shape;1497;p1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System architectural styles cover the physical organization of components and processes over a distributed infrastructure.</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There are two fundamental reference styles: client/server and peer-to-peer.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Client/server</a:t>
            </a:r>
            <a:endParaRPr/>
          </a:p>
        </p:txBody>
      </p:sp>
      <p:sp>
        <p:nvSpPr>
          <p:cNvPr id="1504" name="Google Shape;1504;p1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architecture is very popular in distributed computing and is suitable for a wide variety of applications.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client/server model features two major components: a server and a client.</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These two components interact with each other through a network connection using a given protocol.</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important operations in the client-server paradigm are request, accept (client side),and listen and response (server side).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grpSp>
        <p:nvGrpSpPr>
          <p:cNvPr id="1509" name="Google Shape;1509;p167"/>
          <p:cNvGrpSpPr/>
          <p:nvPr/>
        </p:nvGrpSpPr>
        <p:grpSpPr>
          <a:xfrm>
            <a:off x="1812758" y="1455822"/>
            <a:ext cx="7664116" cy="4993105"/>
            <a:chOff x="288758" y="1455821"/>
            <a:chExt cx="7664116" cy="4993105"/>
          </a:xfrm>
        </p:grpSpPr>
        <p:sp>
          <p:nvSpPr>
            <p:cNvPr id="1510" name="Google Shape;1510;p167"/>
            <p:cNvSpPr/>
            <p:nvPr/>
          </p:nvSpPr>
          <p:spPr>
            <a:xfrm>
              <a:off x="288758" y="1455821"/>
              <a:ext cx="7664116" cy="49931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511" name="Google Shape;1511;p167"/>
            <p:cNvGrpSpPr/>
            <p:nvPr/>
          </p:nvGrpSpPr>
          <p:grpSpPr>
            <a:xfrm>
              <a:off x="981182" y="4663260"/>
              <a:ext cx="6719229" cy="1500941"/>
              <a:chOff x="981182" y="4603100"/>
              <a:chExt cx="6719229" cy="1500941"/>
            </a:xfrm>
          </p:grpSpPr>
          <p:pic>
            <p:nvPicPr>
              <p:cNvPr id="1512" name="Google Shape;1512;p167" descr="C:\Documents and Settings\csve\Local Settings\Temporary Internet Files\Content.IE5\KPABW9QF\MC900435242[1].png"/>
              <p:cNvPicPr preferRelativeResize="0"/>
              <p:nvPr/>
            </p:nvPicPr>
            <p:blipFill rotWithShape="1">
              <a:blip r:embed="rId3">
                <a:alphaModFix/>
              </a:blip>
              <a:srcRect/>
              <a:stretch/>
            </p:blipFill>
            <p:spPr>
              <a:xfrm flipH="1">
                <a:off x="6819969" y="5351626"/>
                <a:ext cx="416258" cy="752415"/>
              </a:xfrm>
              <a:prstGeom prst="rect">
                <a:avLst/>
              </a:prstGeom>
              <a:noFill/>
              <a:ln>
                <a:noFill/>
              </a:ln>
            </p:spPr>
          </p:pic>
          <p:pic>
            <p:nvPicPr>
              <p:cNvPr id="1513" name="Google Shape;1513;p167" descr="1283226206_1 - Macbook Pro.png"/>
              <p:cNvPicPr preferRelativeResize="0"/>
              <p:nvPr/>
            </p:nvPicPr>
            <p:blipFill rotWithShape="1">
              <a:blip r:embed="rId4">
                <a:alphaModFix/>
              </a:blip>
              <a:srcRect/>
              <a:stretch/>
            </p:blipFill>
            <p:spPr>
              <a:xfrm flipH="1">
                <a:off x="1049815" y="5217405"/>
                <a:ext cx="518858" cy="501610"/>
              </a:xfrm>
              <a:prstGeom prst="rect">
                <a:avLst/>
              </a:prstGeom>
              <a:noFill/>
              <a:ln>
                <a:noFill/>
              </a:ln>
            </p:spPr>
          </p:pic>
          <p:sp>
            <p:nvSpPr>
              <p:cNvPr id="1514" name="Google Shape;1514;p167"/>
              <p:cNvSpPr/>
              <p:nvPr/>
            </p:nvSpPr>
            <p:spPr>
              <a:xfrm>
                <a:off x="981182" y="5656313"/>
                <a:ext cx="560270" cy="251192"/>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client</a:t>
                </a:r>
                <a:endParaRPr/>
              </a:p>
            </p:txBody>
          </p:sp>
          <p:sp>
            <p:nvSpPr>
              <p:cNvPr id="1515" name="Google Shape;1515;p167"/>
              <p:cNvSpPr/>
              <p:nvPr/>
            </p:nvSpPr>
            <p:spPr>
              <a:xfrm>
                <a:off x="2739983" y="5706239"/>
                <a:ext cx="1001838" cy="273456"/>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Server/client</a:t>
                </a:r>
                <a:endParaRPr/>
              </a:p>
            </p:txBody>
          </p:sp>
          <p:sp>
            <p:nvSpPr>
              <p:cNvPr id="1516" name="Google Shape;1516;p167"/>
              <p:cNvSpPr/>
              <p:nvPr/>
            </p:nvSpPr>
            <p:spPr>
              <a:xfrm>
                <a:off x="1537236" y="5029301"/>
                <a:ext cx="1405455" cy="347188"/>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7" name="Google Shape;1517;p167"/>
              <p:cNvSpPr/>
              <p:nvPr/>
            </p:nvSpPr>
            <p:spPr>
              <a:xfrm>
                <a:off x="1509940" y="5596371"/>
                <a:ext cx="1443383" cy="153536"/>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8" name="Google Shape;1518;p167"/>
              <p:cNvSpPr/>
              <p:nvPr/>
            </p:nvSpPr>
            <p:spPr>
              <a:xfrm>
                <a:off x="1695137" y="4955311"/>
                <a:ext cx="924873" cy="619794"/>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9" name="Google Shape;1519;p167"/>
              <p:cNvSpPr/>
              <p:nvPr/>
            </p:nvSpPr>
            <p:spPr>
              <a:xfrm>
                <a:off x="1711696" y="5230499"/>
                <a:ext cx="1064258" cy="713201"/>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0" name="Google Shape;1520;p167"/>
              <p:cNvSpPr/>
              <p:nvPr/>
            </p:nvSpPr>
            <p:spPr>
              <a:xfrm>
                <a:off x="6877356" y="5860091"/>
                <a:ext cx="618315" cy="227888"/>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a:t>
                </a:r>
                <a:endParaRPr/>
              </a:p>
            </p:txBody>
          </p:sp>
          <p:sp>
            <p:nvSpPr>
              <p:cNvPr id="1521" name="Google Shape;1521;p167"/>
              <p:cNvSpPr/>
              <p:nvPr/>
            </p:nvSpPr>
            <p:spPr>
              <a:xfrm>
                <a:off x="3676337" y="5132082"/>
                <a:ext cx="1127052" cy="177210"/>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EFEF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2" name="Google Shape;1522;p167"/>
              <p:cNvSpPr/>
              <p:nvPr/>
            </p:nvSpPr>
            <p:spPr>
              <a:xfrm>
                <a:off x="3653611" y="5557385"/>
                <a:ext cx="1096527" cy="127282"/>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EFEFE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3" name="Google Shape;1523;p167"/>
              <p:cNvSpPr/>
              <p:nvPr/>
            </p:nvSpPr>
            <p:spPr>
              <a:xfrm>
                <a:off x="3704690" y="4917569"/>
                <a:ext cx="907151" cy="60791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4" name="Google Shape;1524;p167"/>
              <p:cNvSpPr/>
              <p:nvPr/>
            </p:nvSpPr>
            <p:spPr>
              <a:xfrm>
                <a:off x="3764943" y="5339325"/>
                <a:ext cx="907151" cy="60791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525" name="Google Shape;1525;p167" descr="database.png"/>
              <p:cNvPicPr preferRelativeResize="0"/>
              <p:nvPr/>
            </p:nvPicPr>
            <p:blipFill rotWithShape="1">
              <a:blip r:embed="rId5">
                <a:alphaModFix/>
              </a:blip>
              <a:srcRect/>
              <a:stretch/>
            </p:blipFill>
            <p:spPr>
              <a:xfrm>
                <a:off x="7075050" y="5458711"/>
                <a:ext cx="396949" cy="396949"/>
              </a:xfrm>
              <a:prstGeom prst="rect">
                <a:avLst/>
              </a:prstGeom>
              <a:noFill/>
              <a:ln>
                <a:noFill/>
              </a:ln>
            </p:spPr>
          </p:pic>
          <p:pic>
            <p:nvPicPr>
              <p:cNvPr id="1526" name="Google Shape;1526;p167" descr="database.png"/>
              <p:cNvPicPr preferRelativeResize="0"/>
              <p:nvPr/>
            </p:nvPicPr>
            <p:blipFill rotWithShape="1">
              <a:blip r:embed="rId5">
                <a:alphaModFix/>
              </a:blip>
              <a:srcRect/>
              <a:stretch/>
            </p:blipFill>
            <p:spPr>
              <a:xfrm>
                <a:off x="7262894" y="5338210"/>
                <a:ext cx="396949" cy="396949"/>
              </a:xfrm>
              <a:prstGeom prst="rect">
                <a:avLst/>
              </a:prstGeom>
              <a:noFill/>
              <a:ln>
                <a:noFill/>
              </a:ln>
            </p:spPr>
          </p:pic>
          <p:pic>
            <p:nvPicPr>
              <p:cNvPr id="1527" name="Google Shape;1527;p167" descr="database.png"/>
              <p:cNvPicPr preferRelativeResize="0"/>
              <p:nvPr/>
            </p:nvPicPr>
            <p:blipFill rotWithShape="1">
              <a:blip r:embed="rId5">
                <a:alphaModFix/>
              </a:blip>
              <a:srcRect/>
              <a:stretch/>
            </p:blipFill>
            <p:spPr>
              <a:xfrm>
                <a:off x="7248716" y="5526051"/>
                <a:ext cx="396949" cy="396949"/>
              </a:xfrm>
              <a:prstGeom prst="rect">
                <a:avLst/>
              </a:prstGeom>
              <a:noFill/>
              <a:ln>
                <a:noFill/>
              </a:ln>
            </p:spPr>
          </p:pic>
          <p:sp>
            <p:nvSpPr>
              <p:cNvPr id="1528" name="Google Shape;1528;p167"/>
              <p:cNvSpPr/>
              <p:nvPr/>
            </p:nvSpPr>
            <p:spPr>
              <a:xfrm>
                <a:off x="4613483" y="5650714"/>
                <a:ext cx="1017296" cy="268822"/>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Server/client</a:t>
                </a:r>
                <a:endParaRPr/>
              </a:p>
            </p:txBody>
          </p:sp>
          <p:sp>
            <p:nvSpPr>
              <p:cNvPr id="1529" name="Google Shape;1529;p167"/>
              <p:cNvSpPr/>
              <p:nvPr/>
            </p:nvSpPr>
            <p:spPr>
              <a:xfrm>
                <a:off x="7003546" y="4991222"/>
                <a:ext cx="624473" cy="242516"/>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a:t>
                </a:r>
                <a:endParaRPr/>
              </a:p>
            </p:txBody>
          </p:sp>
          <p:pic>
            <p:nvPicPr>
              <p:cNvPr id="1530" name="Google Shape;1530;p167" descr="database.png"/>
              <p:cNvPicPr preferRelativeResize="0"/>
              <p:nvPr/>
            </p:nvPicPr>
            <p:blipFill rotWithShape="1">
              <a:blip r:embed="rId6">
                <a:alphaModFix/>
              </a:blip>
              <a:srcRect/>
              <a:stretch/>
            </p:blipFill>
            <p:spPr>
              <a:xfrm>
                <a:off x="7197791" y="4649296"/>
                <a:ext cx="328954" cy="328954"/>
              </a:xfrm>
              <a:prstGeom prst="rect">
                <a:avLst/>
              </a:prstGeom>
              <a:noFill/>
              <a:ln>
                <a:noFill/>
              </a:ln>
            </p:spPr>
          </p:pic>
          <p:pic>
            <p:nvPicPr>
              <p:cNvPr id="1531" name="Google Shape;1531;p167" descr="database.png"/>
              <p:cNvPicPr preferRelativeResize="0"/>
              <p:nvPr/>
            </p:nvPicPr>
            <p:blipFill rotWithShape="1">
              <a:blip r:embed="rId6">
                <a:alphaModFix/>
              </a:blip>
              <a:srcRect/>
              <a:stretch/>
            </p:blipFill>
            <p:spPr>
              <a:xfrm>
                <a:off x="7371457" y="4716636"/>
                <a:ext cx="328954" cy="328954"/>
              </a:xfrm>
              <a:prstGeom prst="rect">
                <a:avLst/>
              </a:prstGeom>
              <a:noFill/>
              <a:ln>
                <a:noFill/>
              </a:ln>
            </p:spPr>
          </p:pic>
          <p:sp>
            <p:nvSpPr>
              <p:cNvPr id="1532" name="Google Shape;1532;p167"/>
              <p:cNvSpPr/>
              <p:nvPr/>
            </p:nvSpPr>
            <p:spPr>
              <a:xfrm rot="681604">
                <a:off x="5447530" y="5727506"/>
                <a:ext cx="1443383" cy="153536"/>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3" name="Google Shape;1533;p167"/>
              <p:cNvSpPr/>
              <p:nvPr/>
            </p:nvSpPr>
            <p:spPr>
              <a:xfrm rot="708027">
                <a:off x="5507557" y="5370687"/>
                <a:ext cx="1426964" cy="209576"/>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4" name="Google Shape;1534;p167"/>
              <p:cNvSpPr/>
              <p:nvPr/>
            </p:nvSpPr>
            <p:spPr>
              <a:xfrm rot="-743702">
                <a:off x="5451113" y="4892865"/>
                <a:ext cx="1532922" cy="157477"/>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5" name="Google Shape;1535;p167"/>
              <p:cNvSpPr/>
              <p:nvPr/>
            </p:nvSpPr>
            <p:spPr>
              <a:xfrm rot="-463765">
                <a:off x="5492227" y="5181831"/>
                <a:ext cx="1588826" cy="84793"/>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6" name="Google Shape;1536;p167"/>
              <p:cNvSpPr/>
              <p:nvPr/>
            </p:nvSpPr>
            <p:spPr>
              <a:xfrm>
                <a:off x="5746143" y="4694283"/>
                <a:ext cx="907151" cy="60791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7" name="Google Shape;1537;p167"/>
              <p:cNvSpPr/>
              <p:nvPr/>
            </p:nvSpPr>
            <p:spPr>
              <a:xfrm>
                <a:off x="5717790" y="5378311"/>
                <a:ext cx="907151" cy="60791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538" name="Google Shape;1538;p167" descr="C:\Documents and Settings\csve\Local Settings\Temporary Internet Files\Content.IE5\KPABW9QF\MC900435242[1].png"/>
              <p:cNvPicPr preferRelativeResize="0"/>
              <p:nvPr/>
            </p:nvPicPr>
            <p:blipFill rotWithShape="1">
              <a:blip r:embed="rId7">
                <a:alphaModFix/>
              </a:blip>
              <a:srcRect/>
              <a:stretch/>
            </p:blipFill>
            <p:spPr>
              <a:xfrm flipH="1">
                <a:off x="6946017" y="4603100"/>
                <a:ext cx="344956" cy="623531"/>
              </a:xfrm>
              <a:prstGeom prst="rect">
                <a:avLst/>
              </a:prstGeom>
              <a:noFill/>
              <a:ln>
                <a:noFill/>
              </a:ln>
            </p:spPr>
          </p:pic>
          <p:pic>
            <p:nvPicPr>
              <p:cNvPr id="1539" name="Google Shape;1539;p167" descr="C:\Documents and Settings\csve\Local Settings\Temporary Internet Files\Content.IE5\KPABW9QF\MC900435242[1].png"/>
              <p:cNvPicPr preferRelativeResize="0"/>
              <p:nvPr/>
            </p:nvPicPr>
            <p:blipFill rotWithShape="1">
              <a:blip r:embed="rId8">
                <a:alphaModFix/>
              </a:blip>
              <a:srcRect/>
              <a:stretch/>
            </p:blipFill>
            <p:spPr>
              <a:xfrm flipH="1">
                <a:off x="4730886" y="4993105"/>
                <a:ext cx="416258" cy="938823"/>
              </a:xfrm>
              <a:prstGeom prst="rect">
                <a:avLst/>
              </a:prstGeom>
              <a:noFill/>
              <a:ln>
                <a:noFill/>
              </a:ln>
            </p:spPr>
          </p:pic>
          <p:pic>
            <p:nvPicPr>
              <p:cNvPr id="1540" name="Google Shape;1540;p167" descr="icon-load-balancing.png"/>
              <p:cNvPicPr preferRelativeResize="0"/>
              <p:nvPr/>
            </p:nvPicPr>
            <p:blipFill rotWithShape="1">
              <a:blip r:embed="rId9">
                <a:alphaModFix/>
              </a:blip>
              <a:srcRect/>
              <a:stretch/>
            </p:blipFill>
            <p:spPr>
              <a:xfrm>
                <a:off x="5027234" y="5145036"/>
                <a:ext cx="520443" cy="520443"/>
              </a:xfrm>
              <a:prstGeom prst="rect">
                <a:avLst/>
              </a:prstGeom>
              <a:noFill/>
              <a:ln>
                <a:noFill/>
              </a:ln>
            </p:spPr>
          </p:pic>
          <p:pic>
            <p:nvPicPr>
              <p:cNvPr id="1541" name="Google Shape;1541;p167" descr="C:\Documents and Settings\csve\Local Settings\Temporary Internet Files\Content.IE5\KPABW9QF\MC900435242[1].png"/>
              <p:cNvPicPr preferRelativeResize="0"/>
              <p:nvPr/>
            </p:nvPicPr>
            <p:blipFill rotWithShape="1">
              <a:blip r:embed="rId8">
                <a:alphaModFix/>
              </a:blip>
              <a:srcRect/>
              <a:stretch/>
            </p:blipFill>
            <p:spPr>
              <a:xfrm flipH="1">
                <a:off x="2877249" y="4993105"/>
                <a:ext cx="416258" cy="1073222"/>
              </a:xfrm>
              <a:prstGeom prst="rect">
                <a:avLst/>
              </a:prstGeom>
              <a:noFill/>
              <a:ln>
                <a:noFill/>
              </a:ln>
            </p:spPr>
          </p:pic>
          <p:grpSp>
            <p:nvGrpSpPr>
              <p:cNvPr id="1542" name="Google Shape;1542;p167"/>
              <p:cNvGrpSpPr/>
              <p:nvPr/>
            </p:nvGrpSpPr>
            <p:grpSpPr>
              <a:xfrm>
                <a:off x="3183373" y="5229732"/>
                <a:ext cx="496482" cy="433978"/>
                <a:chOff x="1632" y="1248"/>
                <a:chExt cx="2682" cy="2286"/>
              </a:xfrm>
            </p:grpSpPr>
            <p:sp>
              <p:nvSpPr>
                <p:cNvPr id="1543" name="Google Shape;1543;p167"/>
                <p:cNvSpPr/>
                <p:nvPr/>
              </p:nvSpPr>
              <p:spPr>
                <a:xfrm>
                  <a:off x="3119" y="1248"/>
                  <a:ext cx="1195" cy="1048"/>
                </a:xfrm>
                <a:custGeom>
                  <a:avLst/>
                  <a:gdLst/>
                  <a:ahLst/>
                  <a:cxnLst/>
                  <a:rect l="l" t="t" r="r" b="b"/>
                  <a:pathLst>
                    <a:path w="21600" h="21600" extrusionOk="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a:gsLst>
                    <a:gs pos="0">
                      <a:srgbClr val="CC6600"/>
                    </a:gs>
                    <a:gs pos="100000">
                      <a:srgbClr val="FFFF99"/>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4" name="Google Shape;1544;p167"/>
                <p:cNvSpPr/>
                <p:nvPr/>
              </p:nvSpPr>
              <p:spPr>
                <a:xfrm>
                  <a:off x="1632" y="1680"/>
                  <a:ext cx="1429" cy="1253"/>
                </a:xfrm>
                <a:custGeom>
                  <a:avLst/>
                  <a:gdLst/>
                  <a:ahLst/>
                  <a:cxnLst/>
                  <a:rect l="l" t="t" r="r" b="b"/>
                  <a:pathLst>
                    <a:path w="21600" h="21600" extrusionOk="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a:gsLst>
                    <a:gs pos="0">
                      <a:srgbClr val="CC6600"/>
                    </a:gs>
                    <a:gs pos="100000">
                      <a:srgbClr val="FFFF99"/>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5" name="Google Shape;1545;p167"/>
                <p:cNvSpPr/>
                <p:nvPr/>
              </p:nvSpPr>
              <p:spPr>
                <a:xfrm>
                  <a:off x="2559" y="2142"/>
                  <a:ext cx="1588" cy="1392"/>
                </a:xfrm>
                <a:custGeom>
                  <a:avLst/>
                  <a:gdLst/>
                  <a:ahLst/>
                  <a:cxnLst/>
                  <a:rect l="l" t="t" r="r" b="b"/>
                  <a:pathLst>
                    <a:path w="21600" h="21600" extrusionOk="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a:gsLst>
                    <a:gs pos="0">
                      <a:srgbClr val="CC6600"/>
                    </a:gs>
                    <a:gs pos="100000">
                      <a:srgbClr val="FFFF99"/>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546" name="Google Shape;1546;p167"/>
            <p:cNvGrpSpPr/>
            <p:nvPr/>
          </p:nvGrpSpPr>
          <p:grpSpPr>
            <a:xfrm>
              <a:off x="1275352" y="3390199"/>
              <a:ext cx="6439237" cy="1587861"/>
              <a:chOff x="1275352" y="3510519"/>
              <a:chExt cx="6439237" cy="1587861"/>
            </a:xfrm>
          </p:grpSpPr>
          <p:pic>
            <p:nvPicPr>
              <p:cNvPr id="1547" name="Google Shape;1547;p167" descr="1283226206_1 - Macbook Pro.png"/>
              <p:cNvPicPr preferRelativeResize="0"/>
              <p:nvPr/>
            </p:nvPicPr>
            <p:blipFill rotWithShape="1">
              <a:blip r:embed="rId4">
                <a:alphaModFix/>
              </a:blip>
              <a:srcRect/>
              <a:stretch/>
            </p:blipFill>
            <p:spPr>
              <a:xfrm flipH="1">
                <a:off x="1343985" y="3746560"/>
                <a:ext cx="518858" cy="501610"/>
              </a:xfrm>
              <a:prstGeom prst="rect">
                <a:avLst/>
              </a:prstGeom>
              <a:noFill/>
              <a:ln>
                <a:noFill/>
              </a:ln>
            </p:spPr>
          </p:pic>
          <p:sp>
            <p:nvSpPr>
              <p:cNvPr id="1548" name="Google Shape;1548;p167"/>
              <p:cNvSpPr/>
              <p:nvPr/>
            </p:nvSpPr>
            <p:spPr>
              <a:xfrm>
                <a:off x="1275352" y="4185468"/>
                <a:ext cx="560270" cy="242153"/>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client</a:t>
                </a:r>
                <a:endParaRPr/>
              </a:p>
            </p:txBody>
          </p:sp>
          <p:sp>
            <p:nvSpPr>
              <p:cNvPr id="1549" name="Google Shape;1549;p167"/>
              <p:cNvSpPr/>
              <p:nvPr/>
            </p:nvSpPr>
            <p:spPr>
              <a:xfrm>
                <a:off x="3842261" y="4235394"/>
                <a:ext cx="1162876" cy="288480"/>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Server/client</a:t>
                </a:r>
                <a:endParaRPr/>
              </a:p>
            </p:txBody>
          </p:sp>
          <p:sp>
            <p:nvSpPr>
              <p:cNvPr id="1550" name="Google Shape;1550;p167"/>
              <p:cNvSpPr/>
              <p:nvPr/>
            </p:nvSpPr>
            <p:spPr>
              <a:xfrm>
                <a:off x="1990901" y="3558456"/>
                <a:ext cx="1983157" cy="347188"/>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1" name="Google Shape;1551;p167"/>
              <p:cNvSpPr/>
              <p:nvPr/>
            </p:nvSpPr>
            <p:spPr>
              <a:xfrm>
                <a:off x="1963605" y="4129070"/>
                <a:ext cx="2010453" cy="149992"/>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2" name="Google Shape;1552;p167"/>
              <p:cNvSpPr/>
              <p:nvPr/>
            </p:nvSpPr>
            <p:spPr>
              <a:xfrm>
                <a:off x="2212597" y="3548262"/>
                <a:ext cx="924873" cy="619794"/>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3" name="Google Shape;1553;p167"/>
              <p:cNvSpPr/>
              <p:nvPr/>
            </p:nvSpPr>
            <p:spPr>
              <a:xfrm>
                <a:off x="2728887" y="3749022"/>
                <a:ext cx="1064258" cy="713201"/>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4" name="Google Shape;1554;p167"/>
              <p:cNvSpPr/>
              <p:nvPr/>
            </p:nvSpPr>
            <p:spPr>
              <a:xfrm>
                <a:off x="6292518" y="4202842"/>
                <a:ext cx="601578" cy="212747"/>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a:t>
                </a:r>
                <a:endParaRPr/>
              </a:p>
            </p:txBody>
          </p:sp>
          <p:sp>
            <p:nvSpPr>
              <p:cNvPr id="1555" name="Google Shape;1555;p167"/>
              <p:cNvSpPr/>
              <p:nvPr/>
            </p:nvSpPr>
            <p:spPr>
              <a:xfrm>
                <a:off x="4663217" y="3661237"/>
                <a:ext cx="1511781" cy="184156"/>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6" name="Google Shape;1556;p167"/>
              <p:cNvSpPr/>
              <p:nvPr/>
            </p:nvSpPr>
            <p:spPr>
              <a:xfrm>
                <a:off x="4782133" y="4086539"/>
                <a:ext cx="1470837" cy="132271"/>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167"/>
              <p:cNvSpPr/>
              <p:nvPr/>
            </p:nvSpPr>
            <p:spPr>
              <a:xfrm>
                <a:off x="4902634" y="3510519"/>
                <a:ext cx="907151" cy="60791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8" name="Google Shape;1558;p167"/>
              <p:cNvSpPr/>
              <p:nvPr/>
            </p:nvSpPr>
            <p:spPr>
              <a:xfrm>
                <a:off x="5196802" y="3815318"/>
                <a:ext cx="907151" cy="60791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559" name="Google Shape;1559;p167" descr="database.png"/>
              <p:cNvPicPr preferRelativeResize="0"/>
              <p:nvPr/>
            </p:nvPicPr>
            <p:blipFill rotWithShape="1">
              <a:blip r:embed="rId5">
                <a:alphaModFix/>
              </a:blip>
              <a:srcRect/>
              <a:stretch/>
            </p:blipFill>
            <p:spPr>
              <a:xfrm>
                <a:off x="6479798" y="3790600"/>
                <a:ext cx="396949" cy="396949"/>
              </a:xfrm>
              <a:prstGeom prst="rect">
                <a:avLst/>
              </a:prstGeom>
              <a:noFill/>
              <a:ln>
                <a:noFill/>
              </a:ln>
            </p:spPr>
          </p:pic>
          <p:pic>
            <p:nvPicPr>
              <p:cNvPr id="1560" name="Google Shape;1560;p167" descr="database.png"/>
              <p:cNvPicPr preferRelativeResize="0"/>
              <p:nvPr/>
            </p:nvPicPr>
            <p:blipFill rotWithShape="1">
              <a:blip r:embed="rId5">
                <a:alphaModFix/>
              </a:blip>
              <a:srcRect/>
              <a:stretch/>
            </p:blipFill>
            <p:spPr>
              <a:xfrm>
                <a:off x="6667642" y="3670099"/>
                <a:ext cx="396949" cy="396949"/>
              </a:xfrm>
              <a:prstGeom prst="rect">
                <a:avLst/>
              </a:prstGeom>
              <a:noFill/>
              <a:ln>
                <a:noFill/>
              </a:ln>
            </p:spPr>
          </p:pic>
          <p:pic>
            <p:nvPicPr>
              <p:cNvPr id="1561" name="Google Shape;1561;p167" descr="database.png"/>
              <p:cNvPicPr preferRelativeResize="0"/>
              <p:nvPr/>
            </p:nvPicPr>
            <p:blipFill rotWithShape="1">
              <a:blip r:embed="rId5">
                <a:alphaModFix/>
              </a:blip>
              <a:srcRect/>
              <a:stretch/>
            </p:blipFill>
            <p:spPr>
              <a:xfrm>
                <a:off x="6653464" y="3857940"/>
                <a:ext cx="396949" cy="396949"/>
              </a:xfrm>
              <a:prstGeom prst="rect">
                <a:avLst/>
              </a:prstGeom>
              <a:noFill/>
              <a:ln>
                <a:noFill/>
              </a:ln>
            </p:spPr>
          </p:pic>
          <p:pic>
            <p:nvPicPr>
              <p:cNvPr id="1562" name="Google Shape;1562;p167" descr="database.png"/>
              <p:cNvPicPr preferRelativeResize="0"/>
              <p:nvPr/>
            </p:nvPicPr>
            <p:blipFill rotWithShape="1">
              <a:blip r:embed="rId6">
                <a:alphaModFix/>
              </a:blip>
              <a:srcRect/>
              <a:stretch/>
            </p:blipFill>
            <p:spPr>
              <a:xfrm>
                <a:off x="7385635" y="4769426"/>
                <a:ext cx="328954" cy="328954"/>
              </a:xfrm>
              <a:prstGeom prst="rect">
                <a:avLst/>
              </a:prstGeom>
              <a:noFill/>
              <a:ln>
                <a:noFill/>
              </a:ln>
            </p:spPr>
          </p:pic>
          <p:pic>
            <p:nvPicPr>
              <p:cNvPr id="1563" name="Google Shape;1563;p167" descr="C:\Documents and Settings\csve\Local Settings\Temporary Internet Files\Content.IE5\KPABW9QF\MC900435242[1].png"/>
              <p:cNvPicPr preferRelativeResize="0"/>
              <p:nvPr/>
            </p:nvPicPr>
            <p:blipFill rotWithShape="1">
              <a:blip r:embed="rId10">
                <a:alphaModFix/>
              </a:blip>
              <a:srcRect/>
              <a:stretch/>
            </p:blipFill>
            <p:spPr>
              <a:xfrm flipH="1">
                <a:off x="6174778" y="3669631"/>
                <a:ext cx="416258" cy="831743"/>
              </a:xfrm>
              <a:prstGeom prst="rect">
                <a:avLst/>
              </a:prstGeom>
              <a:noFill/>
              <a:ln>
                <a:noFill/>
              </a:ln>
            </p:spPr>
          </p:pic>
          <p:pic>
            <p:nvPicPr>
              <p:cNvPr id="1564" name="Google Shape;1564;p167" descr="C:\Documents and Settings\csve\Local Settings\Temporary Internet Files\Content.IE5\KPABW9QF\MC900435242[1].png"/>
              <p:cNvPicPr preferRelativeResize="0"/>
              <p:nvPr/>
            </p:nvPicPr>
            <p:blipFill rotWithShape="1">
              <a:blip r:embed="rId8">
                <a:alphaModFix/>
              </a:blip>
              <a:srcRect/>
              <a:stretch/>
            </p:blipFill>
            <p:spPr>
              <a:xfrm flipH="1">
                <a:off x="3991559" y="3633537"/>
                <a:ext cx="416258" cy="913819"/>
              </a:xfrm>
              <a:prstGeom prst="rect">
                <a:avLst/>
              </a:prstGeom>
              <a:noFill/>
              <a:ln>
                <a:noFill/>
              </a:ln>
            </p:spPr>
          </p:pic>
          <p:grpSp>
            <p:nvGrpSpPr>
              <p:cNvPr id="1565" name="Google Shape;1565;p167"/>
              <p:cNvGrpSpPr/>
              <p:nvPr/>
            </p:nvGrpSpPr>
            <p:grpSpPr>
              <a:xfrm>
                <a:off x="4285651" y="3758887"/>
                <a:ext cx="496482" cy="433977"/>
                <a:chOff x="1632" y="1248"/>
                <a:chExt cx="2682" cy="2286"/>
              </a:xfrm>
            </p:grpSpPr>
            <p:sp>
              <p:nvSpPr>
                <p:cNvPr id="1566" name="Google Shape;1566;p167"/>
                <p:cNvSpPr/>
                <p:nvPr/>
              </p:nvSpPr>
              <p:spPr>
                <a:xfrm>
                  <a:off x="3119" y="1248"/>
                  <a:ext cx="1195" cy="1048"/>
                </a:xfrm>
                <a:custGeom>
                  <a:avLst/>
                  <a:gdLst/>
                  <a:ahLst/>
                  <a:cxnLst/>
                  <a:rect l="l" t="t" r="r" b="b"/>
                  <a:pathLst>
                    <a:path w="21600" h="21600" extrusionOk="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a:gsLst>
                    <a:gs pos="0">
                      <a:srgbClr val="CC6600"/>
                    </a:gs>
                    <a:gs pos="100000">
                      <a:srgbClr val="FFFF99"/>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7" name="Google Shape;1567;p167"/>
                <p:cNvSpPr/>
                <p:nvPr/>
              </p:nvSpPr>
              <p:spPr>
                <a:xfrm>
                  <a:off x="1632" y="1680"/>
                  <a:ext cx="1429" cy="1253"/>
                </a:xfrm>
                <a:custGeom>
                  <a:avLst/>
                  <a:gdLst/>
                  <a:ahLst/>
                  <a:cxnLst/>
                  <a:rect l="l" t="t" r="r" b="b"/>
                  <a:pathLst>
                    <a:path w="21600" h="21600" extrusionOk="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a:gsLst>
                    <a:gs pos="0">
                      <a:srgbClr val="CC6600"/>
                    </a:gs>
                    <a:gs pos="100000">
                      <a:srgbClr val="FFFF99"/>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8" name="Google Shape;1568;p167"/>
                <p:cNvSpPr/>
                <p:nvPr/>
              </p:nvSpPr>
              <p:spPr>
                <a:xfrm>
                  <a:off x="2559" y="2142"/>
                  <a:ext cx="1588" cy="1392"/>
                </a:xfrm>
                <a:custGeom>
                  <a:avLst/>
                  <a:gdLst/>
                  <a:ahLst/>
                  <a:cxnLst/>
                  <a:rect l="l" t="t" r="r" b="b"/>
                  <a:pathLst>
                    <a:path w="21600" h="21600" extrusionOk="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gradFill>
                  <a:gsLst>
                    <a:gs pos="0">
                      <a:srgbClr val="CC6600"/>
                    </a:gs>
                    <a:gs pos="100000">
                      <a:srgbClr val="FFFF99"/>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569" name="Google Shape;1569;p167"/>
            <p:cNvGrpSpPr/>
            <p:nvPr/>
          </p:nvGrpSpPr>
          <p:grpSpPr>
            <a:xfrm>
              <a:off x="1866395" y="1546530"/>
              <a:ext cx="4245651" cy="1328517"/>
              <a:chOff x="1782171" y="1895458"/>
              <a:chExt cx="4245651" cy="1328517"/>
            </a:xfrm>
          </p:grpSpPr>
          <p:pic>
            <p:nvPicPr>
              <p:cNvPr id="1570" name="Google Shape;1570;p167" descr="1283226206_1 - Macbook Pro.png"/>
              <p:cNvPicPr preferRelativeResize="0"/>
              <p:nvPr/>
            </p:nvPicPr>
            <p:blipFill rotWithShape="1">
              <a:blip r:embed="rId4">
                <a:alphaModFix/>
              </a:blip>
              <a:srcRect/>
              <a:stretch/>
            </p:blipFill>
            <p:spPr>
              <a:xfrm flipH="1">
                <a:off x="1850804" y="2413946"/>
                <a:ext cx="518858" cy="501610"/>
              </a:xfrm>
              <a:prstGeom prst="rect">
                <a:avLst/>
              </a:prstGeom>
              <a:noFill/>
              <a:ln>
                <a:noFill/>
              </a:ln>
            </p:spPr>
          </p:pic>
          <p:sp>
            <p:nvSpPr>
              <p:cNvPr id="1571" name="Google Shape;1571;p167"/>
              <p:cNvSpPr/>
              <p:nvPr/>
            </p:nvSpPr>
            <p:spPr>
              <a:xfrm>
                <a:off x="1782171" y="2852854"/>
                <a:ext cx="560270" cy="263325"/>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client</a:t>
                </a:r>
                <a:endParaRPr/>
              </a:p>
            </p:txBody>
          </p:sp>
          <p:sp>
            <p:nvSpPr>
              <p:cNvPr id="1572" name="Google Shape;1572;p167"/>
              <p:cNvSpPr/>
              <p:nvPr/>
            </p:nvSpPr>
            <p:spPr>
              <a:xfrm>
                <a:off x="2497720" y="2057400"/>
                <a:ext cx="3057097" cy="515630"/>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3" name="Google Shape;1573;p167"/>
              <p:cNvSpPr/>
              <p:nvPr/>
            </p:nvSpPr>
            <p:spPr>
              <a:xfrm>
                <a:off x="2470424" y="2785399"/>
                <a:ext cx="3111690" cy="294685"/>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4" name="Google Shape;1574;p167"/>
              <p:cNvSpPr/>
              <p:nvPr/>
            </p:nvSpPr>
            <p:spPr>
              <a:xfrm>
                <a:off x="2719416" y="2215648"/>
                <a:ext cx="924873" cy="619794"/>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5" name="Google Shape;1575;p167"/>
              <p:cNvSpPr/>
              <p:nvPr/>
            </p:nvSpPr>
            <p:spPr>
              <a:xfrm>
                <a:off x="3391649" y="2210845"/>
                <a:ext cx="1289713" cy="86428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6" name="Google Shape;1576;p167"/>
              <p:cNvSpPr/>
              <p:nvPr/>
            </p:nvSpPr>
            <p:spPr>
              <a:xfrm>
                <a:off x="4213901" y="2373878"/>
                <a:ext cx="1064258" cy="713201"/>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7" name="Google Shape;1577;p167"/>
              <p:cNvSpPr/>
              <p:nvPr/>
            </p:nvSpPr>
            <p:spPr>
              <a:xfrm>
                <a:off x="5412336" y="2915557"/>
                <a:ext cx="615486" cy="260780"/>
              </a:xfrm>
              <a:prstGeom prst="roundRect">
                <a:avLst>
                  <a:gd name="adj" fmla="val 16667"/>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server</a:t>
                </a:r>
                <a:endParaRPr/>
              </a:p>
            </p:txBody>
          </p:sp>
          <p:pic>
            <p:nvPicPr>
              <p:cNvPr id="1578" name="Google Shape;1578;p167" descr="C:\Documents and Settings\csve\Local Settings\Temporary Internet Files\Content.IE5\KPABW9QF\MC900435242[1].png"/>
              <p:cNvPicPr preferRelativeResize="0"/>
              <p:nvPr/>
            </p:nvPicPr>
            <p:blipFill rotWithShape="1">
              <a:blip r:embed="rId8">
                <a:alphaModFix/>
              </a:blip>
              <a:srcRect/>
              <a:stretch/>
            </p:blipFill>
            <p:spPr>
              <a:xfrm flipH="1">
                <a:off x="5501476" y="2310063"/>
                <a:ext cx="416258" cy="913912"/>
              </a:xfrm>
              <a:prstGeom prst="rect">
                <a:avLst/>
              </a:prstGeom>
              <a:noFill/>
              <a:ln>
                <a:noFill/>
              </a:ln>
            </p:spPr>
          </p:pic>
          <p:sp>
            <p:nvSpPr>
              <p:cNvPr id="1579" name="Google Shape;1579;p167"/>
              <p:cNvSpPr/>
              <p:nvPr/>
            </p:nvSpPr>
            <p:spPr>
              <a:xfrm>
                <a:off x="3617499" y="1895458"/>
                <a:ext cx="798089" cy="234132"/>
              </a:xfrm>
              <a:prstGeom prst="rect">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request</a:t>
                </a:r>
                <a:endParaRPr/>
              </a:p>
            </p:txBody>
          </p:sp>
          <p:sp>
            <p:nvSpPr>
              <p:cNvPr id="1580" name="Google Shape;1580;p167"/>
              <p:cNvSpPr/>
              <p:nvPr/>
            </p:nvSpPr>
            <p:spPr>
              <a:xfrm>
                <a:off x="2939720" y="2938195"/>
                <a:ext cx="798089" cy="234132"/>
              </a:xfrm>
              <a:prstGeom prst="rect">
                <a:avLst/>
              </a:prstGeom>
              <a:solidFill>
                <a:srgbClr val="FFFFFF"/>
              </a:solidFill>
              <a:ln w="127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response</a:t>
                </a:r>
                <a:endParaRPr/>
              </a:p>
            </p:txBody>
          </p:sp>
        </p:grpSp>
        <p:sp>
          <p:nvSpPr>
            <p:cNvPr id="1581" name="Google Shape;1581;p167"/>
            <p:cNvSpPr/>
            <p:nvPr/>
          </p:nvSpPr>
          <p:spPr>
            <a:xfrm>
              <a:off x="433137" y="1888959"/>
              <a:ext cx="1275348" cy="637672"/>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Two Tier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(Classic Model)</a:t>
              </a:r>
              <a:endParaRPr sz="1100" b="0" i="0" u="none" strike="noStrike" cap="none">
                <a:solidFill>
                  <a:srgbClr val="000000"/>
                </a:solidFill>
                <a:latin typeface="Arial"/>
                <a:ea typeface="Arial"/>
                <a:cs typeface="Arial"/>
                <a:sym typeface="Arial"/>
              </a:endParaRPr>
            </a:p>
          </p:txBody>
        </p:sp>
        <p:sp>
          <p:nvSpPr>
            <p:cNvPr id="1582" name="Google Shape;1582;p167"/>
            <p:cNvSpPr/>
            <p:nvPr/>
          </p:nvSpPr>
          <p:spPr>
            <a:xfrm>
              <a:off x="429127" y="3176343"/>
              <a:ext cx="1275348" cy="417094"/>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Three Tier </a:t>
              </a:r>
              <a:endParaRPr/>
            </a:p>
          </p:txBody>
        </p:sp>
        <p:sp>
          <p:nvSpPr>
            <p:cNvPr id="1583" name="Google Shape;1583;p167"/>
            <p:cNvSpPr/>
            <p:nvPr/>
          </p:nvSpPr>
          <p:spPr>
            <a:xfrm>
              <a:off x="449175" y="4580071"/>
              <a:ext cx="1275348" cy="417094"/>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 Tier </a:t>
              </a:r>
              <a:endParaRPr/>
            </a:p>
          </p:txBody>
        </p:sp>
      </p:grpSp>
      <p:sp>
        <p:nvSpPr>
          <p:cNvPr id="1584" name="Google Shape;1584;p167"/>
          <p:cNvSpPr txBox="1"/>
          <p:nvPr/>
        </p:nvSpPr>
        <p:spPr>
          <a:xfrm>
            <a:off x="1388331" y="96589"/>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0" i="0" u="none" strike="noStrike" cap="none">
                <a:solidFill>
                  <a:schemeClr val="dk1"/>
                </a:solidFill>
                <a:latin typeface="Times New Roman"/>
                <a:ea typeface="Times New Roman"/>
                <a:cs typeface="Times New Roman"/>
                <a:sym typeface="Times New Roman"/>
              </a:rPr>
              <a:t>Client/server architectural styles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Vision of Cloud Computing</a:t>
            </a:r>
            <a:endParaRPr>
              <a:latin typeface="Times New Roman"/>
              <a:ea typeface="Times New Roman"/>
              <a:cs typeface="Times New Roman"/>
              <a:sym typeface="Times New Roman"/>
            </a:endParaRPr>
          </a:p>
        </p:txBody>
      </p:sp>
      <p:sp>
        <p:nvSpPr>
          <p:cNvPr id="194" name="Google Shape;194;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Cloud computing provides the facility to provision virtual hardware, runtime environment and services to a person having money.</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These all things can be used as long as they are needed by the user.</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whole collection of computing system is transformed into collection of utilities, which can be provisioned and composed together to deploy systems in hours rather than days, with no maintenance cost.</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long term vision of a cloud computing is that IT services are traded as utilities in an open market without technological and legal barriers.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195" name="Google Shape;1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16</a:t>
            </a:fld>
            <a:endParaRPr>
              <a:latin typeface="Times New Roman"/>
              <a:ea typeface="Times New Roman"/>
              <a:cs typeface="Times New Roman"/>
              <a:sym typeface="Times New Roman"/>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Two-tier architecture </a:t>
            </a:r>
            <a:endParaRPr/>
          </a:p>
        </p:txBody>
      </p:sp>
      <p:sp>
        <p:nvSpPr>
          <p:cNvPr id="1590" name="Google Shape;1590;p1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architecture partitions the systems into two tiers, which are located one in the client component and the other on the server.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client is responsible for the presentation tier by providing a user interface; the server concentrates the application logic and the data store into a single tier.</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Three-tier architecture/N-tier architecture</a:t>
            </a:r>
            <a:endParaRPr/>
          </a:p>
        </p:txBody>
      </p:sp>
      <p:sp>
        <p:nvSpPr>
          <p:cNvPr id="1596" name="Google Shape;1596;p1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three-tier architecture separates the presentation of data, the application logic, and the data storage into three tiers.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architecture is generalized into an N-tier model in case it is necessary to further divide the stages composing the application logic and storage tiers.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This model is generally more scalable than the two-tier one because it is possible to distribute the tiers into several computing nodes, thus isolating the performance bottle necks.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1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Peer-to-peer </a:t>
            </a:r>
            <a:endParaRPr/>
          </a:p>
        </p:txBody>
      </p:sp>
      <p:sp>
        <p:nvSpPr>
          <p:cNvPr id="1602" name="Google Shape;1602;p1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The peer-to-peer model, introduces asymmetric architecture in which all the components , called peers, play the same role and incorporate both client and server capabilities of the client/server model.</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More precisely, each peer acts as a server when it processes requests from other peers and as a client when it issues requests to other peers. </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This model is quite suitable for highly decentralized architecture, which can scale better along the dimension of the number of peers.</a:t>
            </a:r>
            <a:endParaRPr/>
          </a:p>
          <a:p>
            <a:pPr marL="457200" lvl="0" indent="-342900" algn="l" rtl="0">
              <a:lnSpc>
                <a:spcPct val="90000"/>
              </a:lnSpc>
              <a:spcBef>
                <a:spcPts val="1000"/>
              </a:spcBef>
              <a:spcAft>
                <a:spcPts val="0"/>
              </a:spcAft>
              <a:buClr>
                <a:schemeClr val="dk1"/>
              </a:buClr>
              <a:buSzPct val="69498"/>
              <a:buChar char="•"/>
            </a:pPr>
            <a:r>
              <a:rPr lang="en-US">
                <a:latin typeface="Times New Roman"/>
                <a:ea typeface="Times New Roman"/>
                <a:cs typeface="Times New Roman"/>
                <a:sym typeface="Times New Roman"/>
              </a:rPr>
              <a:t> The disadvantage of this approach is that the management of the implementation of algorithms is more complex than in the client/server model.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Peer-to-peer architectural style</a:t>
            </a:r>
            <a:endParaRPr/>
          </a:p>
        </p:txBody>
      </p:sp>
      <p:grpSp>
        <p:nvGrpSpPr>
          <p:cNvPr id="1608" name="Google Shape;1608;p171"/>
          <p:cNvGrpSpPr/>
          <p:nvPr/>
        </p:nvGrpSpPr>
        <p:grpSpPr>
          <a:xfrm>
            <a:off x="3052011" y="1732547"/>
            <a:ext cx="6220327" cy="4319338"/>
            <a:chOff x="1528010" y="1732547"/>
            <a:chExt cx="6220327" cy="4319338"/>
          </a:xfrm>
        </p:grpSpPr>
        <p:sp>
          <p:nvSpPr>
            <p:cNvPr id="1609" name="Google Shape;1609;p171"/>
            <p:cNvSpPr/>
            <p:nvPr/>
          </p:nvSpPr>
          <p:spPr>
            <a:xfrm>
              <a:off x="1528010" y="1732547"/>
              <a:ext cx="6220327" cy="43193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0" name="Google Shape;1610;p171"/>
            <p:cNvSpPr/>
            <p:nvPr/>
          </p:nvSpPr>
          <p:spPr>
            <a:xfrm>
              <a:off x="6731613" y="3816426"/>
              <a:ext cx="603639" cy="306395"/>
            </a:xfrm>
            <a:prstGeom prst="roundRect">
              <a:avLst>
                <a:gd name="adj" fmla="val 16667"/>
              </a:avLst>
            </a:prstGeom>
            <a:solidFill>
              <a:srgbClr val="FFFFFF"/>
            </a:solidFill>
            <a:ln w="12700" cap="flat" cmpd="sng">
              <a:solidFill>
                <a:srgbClr val="0070C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pic>
          <p:nvPicPr>
            <p:cNvPr id="1611" name="Google Shape;1611;p171" descr="C:\Documents and Settings\csve\Local Settings\Temporary Internet Files\Content.IE5\KPABW9QF\MC900435242[1].png"/>
            <p:cNvPicPr preferRelativeResize="0"/>
            <p:nvPr/>
          </p:nvPicPr>
          <p:blipFill rotWithShape="1">
            <a:blip r:embed="rId3">
              <a:alphaModFix/>
            </a:blip>
            <a:srcRect/>
            <a:stretch/>
          </p:blipFill>
          <p:spPr>
            <a:xfrm flipH="1">
              <a:off x="6764833" y="3172327"/>
              <a:ext cx="520305" cy="940487"/>
            </a:xfrm>
            <a:prstGeom prst="rect">
              <a:avLst/>
            </a:prstGeom>
            <a:noFill/>
            <a:ln>
              <a:noFill/>
            </a:ln>
          </p:spPr>
        </p:pic>
        <p:pic>
          <p:nvPicPr>
            <p:cNvPr id="1612" name="Google Shape;1612;p171" descr="C:\Documents and Settings\csve\Local Settings\Temporary Internet Files\Content.IE5\KPABW9QF\MC900435242[1].png"/>
            <p:cNvPicPr preferRelativeResize="0"/>
            <p:nvPr/>
          </p:nvPicPr>
          <p:blipFill rotWithShape="1">
            <a:blip r:embed="rId3">
              <a:alphaModFix/>
            </a:blip>
            <a:srcRect/>
            <a:stretch/>
          </p:blipFill>
          <p:spPr>
            <a:xfrm flipH="1">
              <a:off x="5979694" y="1985210"/>
              <a:ext cx="564215" cy="1196921"/>
            </a:xfrm>
            <a:prstGeom prst="rect">
              <a:avLst/>
            </a:prstGeom>
            <a:noFill/>
            <a:ln>
              <a:noFill/>
            </a:ln>
          </p:spPr>
        </p:pic>
        <p:sp>
          <p:nvSpPr>
            <p:cNvPr id="1613" name="Google Shape;1613;p171"/>
            <p:cNvSpPr/>
            <p:nvPr/>
          </p:nvSpPr>
          <p:spPr>
            <a:xfrm rot="2572307">
              <a:off x="2974612" y="2697231"/>
              <a:ext cx="1078173" cy="174297"/>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4" name="Google Shape;1614;p171"/>
            <p:cNvSpPr/>
            <p:nvPr/>
          </p:nvSpPr>
          <p:spPr>
            <a:xfrm>
              <a:off x="4867022" y="5627930"/>
              <a:ext cx="560270" cy="291607"/>
            </a:xfrm>
            <a:prstGeom prst="roundRect">
              <a:avLst>
                <a:gd name="adj" fmla="val 16667"/>
              </a:avLst>
            </a:prstGeom>
            <a:solidFill>
              <a:srgbClr val="FFFFFF"/>
            </a:solidFill>
            <a:ln w="12700" cap="flat" cmpd="sng">
              <a:solidFill>
                <a:srgbClr val="0070C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sp>
          <p:nvSpPr>
            <p:cNvPr id="1615" name="Google Shape;1615;p171"/>
            <p:cNvSpPr/>
            <p:nvPr/>
          </p:nvSpPr>
          <p:spPr>
            <a:xfrm>
              <a:off x="2849423" y="5384542"/>
              <a:ext cx="603639" cy="306395"/>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sp>
          <p:nvSpPr>
            <p:cNvPr id="1616" name="Google Shape;1616;p171"/>
            <p:cNvSpPr/>
            <p:nvPr/>
          </p:nvSpPr>
          <p:spPr>
            <a:xfrm>
              <a:off x="3026026" y="3258445"/>
              <a:ext cx="1160217" cy="77750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7" name="Google Shape;1617;p171"/>
            <p:cNvSpPr/>
            <p:nvPr/>
          </p:nvSpPr>
          <p:spPr>
            <a:xfrm>
              <a:off x="5219880" y="3416677"/>
              <a:ext cx="1064258" cy="713201"/>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618" name="Google Shape;1618;p171" descr="earth.PNG"/>
            <p:cNvPicPr preferRelativeResize="0"/>
            <p:nvPr/>
          </p:nvPicPr>
          <p:blipFill rotWithShape="1">
            <a:blip r:embed="rId4">
              <a:alphaModFix/>
            </a:blip>
            <a:srcRect/>
            <a:stretch/>
          </p:blipFill>
          <p:spPr>
            <a:xfrm>
              <a:off x="3599951" y="2923674"/>
              <a:ext cx="2197289" cy="2073563"/>
            </a:xfrm>
            <a:prstGeom prst="rect">
              <a:avLst/>
            </a:prstGeom>
            <a:noFill/>
            <a:ln>
              <a:noFill/>
            </a:ln>
          </p:spPr>
        </p:pic>
        <p:sp>
          <p:nvSpPr>
            <p:cNvPr id="1619" name="Google Shape;1619;p171"/>
            <p:cNvSpPr/>
            <p:nvPr/>
          </p:nvSpPr>
          <p:spPr>
            <a:xfrm>
              <a:off x="4711525" y="3895087"/>
              <a:ext cx="1289713" cy="864287"/>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0" name="Google Shape;1620;p171"/>
            <p:cNvSpPr/>
            <p:nvPr/>
          </p:nvSpPr>
          <p:spPr>
            <a:xfrm>
              <a:off x="3367221" y="3992158"/>
              <a:ext cx="1470974" cy="818675"/>
            </a:xfrm>
            <a:custGeom>
              <a:avLst/>
              <a:gdLst/>
              <a:ahLst/>
              <a:cxnLst/>
              <a:rect l="l" t="t" r="r" b="b"/>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BBD6EE"/>
                </a:gs>
                <a:gs pos="40000">
                  <a:srgbClr val="DDEAF6"/>
                </a:gs>
                <a:gs pos="100000">
                  <a:schemeClr val="lt1"/>
                </a:gs>
              </a:gsLst>
              <a:lin ang="16200000" scaled="0"/>
            </a:gradFill>
            <a:ln w="9525" cap="flat" cmpd="sng">
              <a:solidFill>
                <a:srgbClr val="F5F4F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1" name="Google Shape;1621;p171"/>
            <p:cNvSpPr/>
            <p:nvPr/>
          </p:nvSpPr>
          <p:spPr>
            <a:xfrm rot="2691851">
              <a:off x="2654856" y="2966911"/>
              <a:ext cx="1082279" cy="325084"/>
            </a:xfrm>
            <a:custGeom>
              <a:avLst/>
              <a:gdLst/>
              <a:ahLst/>
              <a:cxnLst/>
              <a:rect l="l" t="t" r="r" b="b"/>
              <a:pathLst>
                <a:path w="1562986" h="258725" extrusionOk="0">
                  <a:moveTo>
                    <a:pt x="0" y="21265"/>
                  </a:moveTo>
                  <a:cubicBezTo>
                    <a:pt x="252523" y="139995"/>
                    <a:pt x="505046" y="258725"/>
                    <a:pt x="765544" y="255181"/>
                  </a:cubicBezTo>
                  <a:cubicBezTo>
                    <a:pt x="1026042" y="251637"/>
                    <a:pt x="1294514" y="125818"/>
                    <a:pt x="1562986" y="0"/>
                  </a:cubicBez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2" name="Google Shape;1622;p171"/>
            <p:cNvSpPr/>
            <p:nvPr/>
          </p:nvSpPr>
          <p:spPr>
            <a:xfrm rot="728551">
              <a:off x="2402965" y="4033725"/>
              <a:ext cx="1266511" cy="45719"/>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3" name="Google Shape;1623;p171"/>
            <p:cNvSpPr/>
            <p:nvPr/>
          </p:nvSpPr>
          <p:spPr>
            <a:xfrm rot="-10071449">
              <a:off x="2379756" y="4280682"/>
              <a:ext cx="1225333" cy="135429"/>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4" name="Google Shape;1624;p171"/>
            <p:cNvSpPr/>
            <p:nvPr/>
          </p:nvSpPr>
          <p:spPr>
            <a:xfrm rot="-9252616">
              <a:off x="5284796" y="4732886"/>
              <a:ext cx="1225333" cy="175457"/>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5" name="Google Shape;1625;p171"/>
            <p:cNvSpPr/>
            <p:nvPr/>
          </p:nvSpPr>
          <p:spPr>
            <a:xfrm rot="1447059">
              <a:off x="5602107" y="4479461"/>
              <a:ext cx="1078173" cy="174297"/>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6" name="Google Shape;1626;p171"/>
            <p:cNvSpPr/>
            <p:nvPr/>
          </p:nvSpPr>
          <p:spPr>
            <a:xfrm rot="9670714">
              <a:off x="5393507" y="5474856"/>
              <a:ext cx="1225333" cy="73840"/>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7" name="Google Shape;1627;p171"/>
            <p:cNvSpPr/>
            <p:nvPr/>
          </p:nvSpPr>
          <p:spPr>
            <a:xfrm rot="-1301517">
              <a:off x="5254291" y="5277934"/>
              <a:ext cx="1300145" cy="61974"/>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8" name="Google Shape;1628;p171"/>
            <p:cNvSpPr/>
            <p:nvPr/>
          </p:nvSpPr>
          <p:spPr>
            <a:xfrm rot="-2314391">
              <a:off x="3250345" y="4720651"/>
              <a:ext cx="1300145" cy="61974"/>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9" name="Google Shape;1629;p171"/>
            <p:cNvSpPr/>
            <p:nvPr/>
          </p:nvSpPr>
          <p:spPr>
            <a:xfrm rot="8988936">
              <a:off x="3362265" y="4944867"/>
              <a:ext cx="1225333" cy="73840"/>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0" name="Google Shape;1630;p171"/>
            <p:cNvSpPr/>
            <p:nvPr/>
          </p:nvSpPr>
          <p:spPr>
            <a:xfrm rot="434004">
              <a:off x="5877337" y="3499097"/>
              <a:ext cx="1078173" cy="174297"/>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1" name="Google Shape;1631;p171"/>
            <p:cNvSpPr/>
            <p:nvPr/>
          </p:nvSpPr>
          <p:spPr>
            <a:xfrm rot="10800000">
              <a:off x="5873923" y="3820761"/>
              <a:ext cx="987123" cy="102968"/>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2" name="Google Shape;1632;p171"/>
            <p:cNvSpPr/>
            <p:nvPr/>
          </p:nvSpPr>
          <p:spPr>
            <a:xfrm rot="861085">
              <a:off x="3400433" y="5164031"/>
              <a:ext cx="1656274" cy="209070"/>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3" name="Google Shape;1633;p171"/>
            <p:cNvSpPr/>
            <p:nvPr/>
          </p:nvSpPr>
          <p:spPr>
            <a:xfrm rot="-10089498">
              <a:off x="3321279" y="5379113"/>
              <a:ext cx="1664612" cy="179375"/>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4" name="Google Shape;1634;p171"/>
            <p:cNvSpPr/>
            <p:nvPr/>
          </p:nvSpPr>
          <p:spPr>
            <a:xfrm rot="3194606">
              <a:off x="6315742" y="2937535"/>
              <a:ext cx="905085" cy="192137"/>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635" name="Google Shape;1635;p171" descr="C:\Documents and Settings\csve\Local Settings\Temporary Internet Files\Content.IE5\KPABW9QF\MC900435242[1].png"/>
            <p:cNvPicPr preferRelativeResize="0"/>
            <p:nvPr/>
          </p:nvPicPr>
          <p:blipFill rotWithShape="1">
            <a:blip r:embed="rId3">
              <a:alphaModFix/>
            </a:blip>
            <a:srcRect/>
            <a:stretch/>
          </p:blipFill>
          <p:spPr>
            <a:xfrm flipH="1">
              <a:off x="2882643" y="4740443"/>
              <a:ext cx="520305" cy="940487"/>
            </a:xfrm>
            <a:prstGeom prst="rect">
              <a:avLst/>
            </a:prstGeom>
            <a:noFill/>
            <a:ln>
              <a:noFill/>
            </a:ln>
          </p:spPr>
        </p:pic>
        <p:pic>
          <p:nvPicPr>
            <p:cNvPr id="1636" name="Google Shape;1636;p171" descr="C:\Documents and Settings\csve\Local Settings\Temporary Internet Files\Content.IE5\KPABW9QF\MC900435242[1].png"/>
            <p:cNvPicPr preferRelativeResize="0"/>
            <p:nvPr/>
          </p:nvPicPr>
          <p:blipFill rotWithShape="1">
            <a:blip r:embed="rId3">
              <a:alphaModFix/>
            </a:blip>
            <a:srcRect/>
            <a:stretch/>
          </p:blipFill>
          <p:spPr>
            <a:xfrm flipH="1">
              <a:off x="4932948" y="5021202"/>
              <a:ext cx="499630" cy="903116"/>
            </a:xfrm>
            <a:prstGeom prst="rect">
              <a:avLst/>
            </a:prstGeom>
            <a:noFill/>
            <a:ln>
              <a:noFill/>
            </a:ln>
          </p:spPr>
        </p:pic>
        <p:sp>
          <p:nvSpPr>
            <p:cNvPr id="1637" name="Google Shape;1637;p171"/>
            <p:cNvSpPr/>
            <p:nvPr/>
          </p:nvSpPr>
          <p:spPr>
            <a:xfrm>
              <a:off x="6547432" y="5034372"/>
              <a:ext cx="560270" cy="29160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pic>
          <p:nvPicPr>
            <p:cNvPr id="1638" name="Google Shape;1638;p171" descr="1283226206_1 - Macbook Pro.png"/>
            <p:cNvPicPr preferRelativeResize="0"/>
            <p:nvPr/>
          </p:nvPicPr>
          <p:blipFill rotWithShape="1">
            <a:blip r:embed="rId5">
              <a:alphaModFix/>
            </a:blip>
            <a:srcRect/>
            <a:stretch/>
          </p:blipFill>
          <p:spPr>
            <a:xfrm flipH="1">
              <a:off x="6446084" y="4441673"/>
              <a:ext cx="748799" cy="723907"/>
            </a:xfrm>
            <a:prstGeom prst="rect">
              <a:avLst/>
            </a:prstGeom>
            <a:noFill/>
            <a:ln>
              <a:noFill/>
            </a:ln>
          </p:spPr>
        </p:pic>
        <p:sp>
          <p:nvSpPr>
            <p:cNvPr id="1639" name="Google Shape;1639;p171"/>
            <p:cNvSpPr/>
            <p:nvPr/>
          </p:nvSpPr>
          <p:spPr>
            <a:xfrm rot="-7793517">
              <a:off x="6086721" y="3065836"/>
              <a:ext cx="861178" cy="157274"/>
            </a:xfrm>
            <a:custGeom>
              <a:avLst/>
              <a:gdLst/>
              <a:ahLst/>
              <a:cxnLst/>
              <a:rect l="l" t="t" r="r" b="b"/>
              <a:pathLst>
                <a:path w="1520455" h="398721" extrusionOk="0">
                  <a:moveTo>
                    <a:pt x="0" y="398721"/>
                  </a:moveTo>
                  <a:cubicBezTo>
                    <a:pt x="186956" y="215309"/>
                    <a:pt x="373912" y="31898"/>
                    <a:pt x="627321" y="15949"/>
                  </a:cubicBezTo>
                  <a:cubicBezTo>
                    <a:pt x="880730" y="0"/>
                    <a:pt x="1520455" y="303028"/>
                    <a:pt x="1520455" y="303028"/>
                  </a:cubicBezTo>
                  <a:lnTo>
                    <a:pt x="1520455" y="303028"/>
                  </a:lnTo>
                </a:path>
              </a:pathLst>
            </a:cu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0" name="Google Shape;1640;p171"/>
            <p:cNvSpPr/>
            <p:nvPr/>
          </p:nvSpPr>
          <p:spPr>
            <a:xfrm>
              <a:off x="2284242" y="2455603"/>
              <a:ext cx="560270" cy="29160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pic>
          <p:nvPicPr>
            <p:cNvPr id="1641" name="Google Shape;1641;p171" descr="1283226206_1 - Macbook Pro.png"/>
            <p:cNvPicPr preferRelativeResize="0"/>
            <p:nvPr/>
          </p:nvPicPr>
          <p:blipFill rotWithShape="1">
            <a:blip r:embed="rId5">
              <a:alphaModFix/>
            </a:blip>
            <a:srcRect/>
            <a:stretch/>
          </p:blipFill>
          <p:spPr>
            <a:xfrm flipH="1">
              <a:off x="2411494" y="1935094"/>
              <a:ext cx="748799" cy="723907"/>
            </a:xfrm>
            <a:prstGeom prst="rect">
              <a:avLst/>
            </a:prstGeom>
            <a:noFill/>
            <a:ln>
              <a:noFill/>
            </a:ln>
          </p:spPr>
        </p:pic>
        <p:sp>
          <p:nvSpPr>
            <p:cNvPr id="1642" name="Google Shape;1642;p171"/>
            <p:cNvSpPr/>
            <p:nvPr/>
          </p:nvSpPr>
          <p:spPr>
            <a:xfrm>
              <a:off x="1798969" y="3931476"/>
              <a:ext cx="560270" cy="29160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pic>
          <p:nvPicPr>
            <p:cNvPr id="1643" name="Google Shape;1643;p171" descr="1283226206_1 - Macbook Pro.png"/>
            <p:cNvPicPr preferRelativeResize="0"/>
            <p:nvPr/>
          </p:nvPicPr>
          <p:blipFill rotWithShape="1">
            <a:blip r:embed="rId5">
              <a:alphaModFix/>
            </a:blip>
            <a:srcRect/>
            <a:stretch/>
          </p:blipFill>
          <p:spPr>
            <a:xfrm flipH="1">
              <a:off x="1926221" y="3410967"/>
              <a:ext cx="748799" cy="723907"/>
            </a:xfrm>
            <a:prstGeom prst="rect">
              <a:avLst/>
            </a:prstGeom>
            <a:noFill/>
            <a:ln>
              <a:noFill/>
            </a:ln>
          </p:spPr>
        </p:pic>
        <p:sp>
          <p:nvSpPr>
            <p:cNvPr id="1644" name="Google Shape;1644;p171"/>
            <p:cNvSpPr/>
            <p:nvPr/>
          </p:nvSpPr>
          <p:spPr>
            <a:xfrm>
              <a:off x="5965906" y="2792488"/>
              <a:ext cx="560270" cy="291607"/>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peer</a:t>
              </a:r>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Models for inter process communication </a:t>
            </a:r>
            <a:endParaRPr/>
          </a:p>
        </p:txBody>
      </p:sp>
      <p:sp>
        <p:nvSpPr>
          <p:cNvPr id="1650" name="Google Shape;1650;p1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Distributed systems are composed of a collection of concurrent processes interacting with each other by means of a network connection.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Therefore, IPC is a fundamental aspect of distributed systems design and implementation.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IPC is used to either exchange data and information or coordinate the activity of processes.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Message-based communication </a:t>
            </a:r>
            <a:endParaRPr/>
          </a:p>
        </p:txBody>
      </p:sp>
      <p:sp>
        <p:nvSpPr>
          <p:cNvPr id="1656" name="Google Shape;1656;p17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457200" lvl="0" indent="-342900" algn="l" rtl="0">
              <a:lnSpc>
                <a:spcPct val="90000"/>
              </a:lnSpc>
              <a:spcBef>
                <a:spcPts val="1000"/>
              </a:spcBef>
              <a:spcAft>
                <a:spcPts val="0"/>
              </a:spcAft>
              <a:buClr>
                <a:schemeClr val="dk1"/>
              </a:buClr>
              <a:buSzPct val="75630"/>
              <a:buChar char="•"/>
            </a:pPr>
            <a:r>
              <a:rPr lang="en-US" b="1">
                <a:latin typeface="Times New Roman"/>
                <a:ea typeface="Times New Roman"/>
                <a:cs typeface="Times New Roman"/>
                <a:sym typeface="Times New Roman"/>
              </a:rPr>
              <a:t>Message passing: </a:t>
            </a:r>
            <a:r>
              <a:rPr lang="en-US">
                <a:latin typeface="Times New Roman"/>
                <a:ea typeface="Times New Roman"/>
                <a:cs typeface="Times New Roman"/>
                <a:sym typeface="Times New Roman"/>
              </a:rPr>
              <a:t>This paradigm introduces the concept of a message as the main abstraction of the model. The </a:t>
            </a:r>
            <a:r>
              <a:rPr lang="en-US">
                <a:highlight>
                  <a:srgbClr val="FFFF00"/>
                </a:highlight>
                <a:latin typeface="Times New Roman"/>
                <a:ea typeface="Times New Roman"/>
                <a:cs typeface="Times New Roman"/>
                <a:sym typeface="Times New Roman"/>
              </a:rPr>
              <a:t>entities exchanging information explicitly encode in the form of a message the data to be exchanged</a:t>
            </a:r>
            <a:r>
              <a:rPr lang="en-US">
                <a:latin typeface="Times New Roman"/>
                <a:ea typeface="Times New Roman"/>
                <a:cs typeface="Times New Roman"/>
                <a:sym typeface="Times New Roman"/>
              </a:rPr>
              <a:t>. Examples of this model are the Message-Passing Interface(MPI) and Open MP. </a:t>
            </a:r>
            <a:endParaRPr/>
          </a:p>
          <a:p>
            <a:pPr marL="457200" lvl="0" indent="-342900" algn="l" rtl="0">
              <a:lnSpc>
                <a:spcPct val="90000"/>
              </a:lnSpc>
              <a:spcBef>
                <a:spcPts val="1000"/>
              </a:spcBef>
              <a:spcAft>
                <a:spcPts val="0"/>
              </a:spcAft>
              <a:buClr>
                <a:schemeClr val="dk1"/>
              </a:buClr>
              <a:buSzPct val="75630"/>
              <a:buChar char="•"/>
            </a:pPr>
            <a:r>
              <a:rPr lang="en-US" b="1">
                <a:latin typeface="Times New Roman"/>
                <a:ea typeface="Times New Roman"/>
                <a:cs typeface="Times New Roman"/>
                <a:sym typeface="Times New Roman"/>
              </a:rPr>
              <a:t>Remote procedure call (RPC):  </a:t>
            </a:r>
            <a:r>
              <a:rPr lang="en-US">
                <a:latin typeface="Times New Roman"/>
                <a:ea typeface="Times New Roman"/>
                <a:cs typeface="Times New Roman"/>
                <a:sym typeface="Times New Roman"/>
              </a:rPr>
              <a:t>This paradigm extends the concept of procedure call beyond the boundaries of a single process, thus </a:t>
            </a:r>
            <a:r>
              <a:rPr lang="en-US">
                <a:highlight>
                  <a:srgbClr val="FFFF00"/>
                </a:highlight>
                <a:latin typeface="Times New Roman"/>
                <a:ea typeface="Times New Roman"/>
                <a:cs typeface="Times New Roman"/>
                <a:sym typeface="Times New Roman"/>
              </a:rPr>
              <a:t>triggering the execution of code in remote processes.</a:t>
            </a:r>
            <a:endParaRPr/>
          </a:p>
          <a:p>
            <a:pPr marL="457200" lvl="0" indent="-342900" algn="l" rtl="0">
              <a:lnSpc>
                <a:spcPct val="90000"/>
              </a:lnSpc>
              <a:spcBef>
                <a:spcPts val="1000"/>
              </a:spcBef>
              <a:spcAft>
                <a:spcPts val="0"/>
              </a:spcAft>
              <a:buClr>
                <a:schemeClr val="dk1"/>
              </a:buClr>
              <a:buSzPct val="75630"/>
              <a:buChar char="•"/>
            </a:pPr>
            <a:r>
              <a:rPr lang="en-US" b="1">
                <a:latin typeface="Times New Roman"/>
                <a:ea typeface="Times New Roman"/>
                <a:cs typeface="Times New Roman"/>
                <a:sym typeface="Times New Roman"/>
              </a:rPr>
              <a:t>Distributed objects: </a:t>
            </a:r>
            <a:r>
              <a:rPr lang="en-US">
                <a:latin typeface="Times New Roman"/>
                <a:ea typeface="Times New Roman"/>
                <a:cs typeface="Times New Roman"/>
                <a:sym typeface="Times New Roman"/>
              </a:rPr>
              <a:t>This is an implementation of the RPC model for the object-oriented paradigm and contextualizes this feature for the remote invocation of methods exposed by objects. </a:t>
            </a:r>
            <a:r>
              <a:rPr lang="en-US">
                <a:highlight>
                  <a:srgbClr val="FFFF00"/>
                </a:highlight>
                <a:latin typeface="Times New Roman"/>
                <a:ea typeface="Times New Roman"/>
                <a:cs typeface="Times New Roman"/>
                <a:sym typeface="Times New Roman"/>
              </a:rPr>
              <a:t>Each process registers a set of interfaces that are accessible remotely. </a:t>
            </a:r>
            <a:r>
              <a:rPr lang="en-US">
                <a:latin typeface="Times New Roman"/>
                <a:ea typeface="Times New Roman"/>
                <a:cs typeface="Times New Roman"/>
                <a:sym typeface="Times New Roman"/>
              </a:rPr>
              <a:t>Examples of distributed object infrastructures are Common Object Request Broker Architecture(CORBA), Component Object Model (COM, DCOM, and COM1), Java Remote Method Invocation(RMI), and .NET Remoting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1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Distributed agents and active objects: </a:t>
            </a:r>
            <a:r>
              <a:rPr lang="en-US">
                <a:latin typeface="Times New Roman"/>
                <a:ea typeface="Times New Roman"/>
                <a:cs typeface="Times New Roman"/>
                <a:sym typeface="Times New Roman"/>
              </a:rPr>
              <a:t>Programming paradigms based on agents and active objects involve by definition the presence of instances, whether they are agents of objects, despite the existence of requests.</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Web services: </a:t>
            </a:r>
            <a:r>
              <a:rPr lang="en-US">
                <a:latin typeface="Times New Roman"/>
                <a:ea typeface="Times New Roman"/>
                <a:cs typeface="Times New Roman"/>
                <a:sym typeface="Times New Roman"/>
              </a:rPr>
              <a:t>Web service technology provides an implementation of the RPC concept over HTTP, thus allowing the interaction of components that are developed with different technologies.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1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Models for message-based communication </a:t>
            </a:r>
            <a:endParaRPr/>
          </a:p>
        </p:txBody>
      </p:sp>
      <p:sp>
        <p:nvSpPr>
          <p:cNvPr id="1668" name="Google Shape;1668;p1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Point-to-point message model : </a:t>
            </a:r>
            <a:r>
              <a:rPr lang="en-US">
                <a:latin typeface="Times New Roman"/>
                <a:ea typeface="Times New Roman"/>
                <a:cs typeface="Times New Roman"/>
                <a:sym typeface="Times New Roman"/>
              </a:rPr>
              <a:t>This model organizes the communication among single components. Each message is sent from one component to another, and there is a direct addressing to identify the message receiver.</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Publish-and-subscribe message model : </a:t>
            </a:r>
            <a:r>
              <a:rPr lang="en-US">
                <a:latin typeface="Times New Roman"/>
                <a:ea typeface="Times New Roman"/>
                <a:cs typeface="Times New Roman"/>
                <a:sym typeface="Times New Roman"/>
              </a:rPr>
              <a:t>This model introduces a different strategy, one that is based on notification among components. There are two major roles: the publisher and the subscriber. The publish-and-subscribe model is very suitable for implementing systems based on the one- to-many communication model and simplifies the implementation of indirect communication pat- terns. </a:t>
            </a:r>
            <a:endParaRPr/>
          </a:p>
          <a:p>
            <a:pPr marL="457200" lvl="0" indent="-228600" algn="l" rtl="0">
              <a:lnSpc>
                <a:spcPct val="90000"/>
              </a:lnSpc>
              <a:spcBef>
                <a:spcPts val="1000"/>
              </a:spcBef>
              <a:spcAft>
                <a:spcPts val="0"/>
              </a:spcAft>
              <a:buClr>
                <a:schemeClr val="dk1"/>
              </a:buClr>
              <a:buSzPts val="1800"/>
              <a:buNone/>
            </a:pPr>
            <a:endParaRPr>
              <a:latin typeface="Times New Roman"/>
              <a:ea typeface="Times New Roman"/>
              <a:cs typeface="Times New Roman"/>
              <a:sym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Request-reply message model : </a:t>
            </a:r>
            <a:r>
              <a:rPr lang="en-US">
                <a:latin typeface="Times New Roman"/>
                <a:ea typeface="Times New Roman"/>
                <a:cs typeface="Times New Roman"/>
                <a:sym typeface="Times New Roman"/>
              </a:rPr>
              <a:t>The request-reply message model identifies all communication models in which, for each message sent by a process, there is a reply. Publish- and-subscribe models are less likely to be based on request-reply since they rely on notifications.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Technologies for distributed computing </a:t>
            </a:r>
            <a:endParaRPr/>
          </a:p>
        </p:txBody>
      </p:sp>
      <p:sp>
        <p:nvSpPr>
          <p:cNvPr id="1679" name="Google Shape;1679;p1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Remote procedure call (RPC),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Distributed object frameworks,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Service-oriented computing.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Cloud Computing Reference Model</a:t>
            </a:r>
            <a:endParaRPr>
              <a:latin typeface="Times New Roman"/>
              <a:ea typeface="Times New Roman"/>
              <a:cs typeface="Times New Roman"/>
              <a:sym typeface="Times New Roman"/>
            </a:endParaRPr>
          </a:p>
        </p:txBody>
      </p:sp>
      <p:sp>
        <p:nvSpPr>
          <p:cNvPr id="201" name="Google Shape;20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pic>
        <p:nvPicPr>
          <p:cNvPr id="202" name="Google Shape;202;p17"/>
          <p:cNvPicPr preferRelativeResize="0"/>
          <p:nvPr/>
        </p:nvPicPr>
        <p:blipFill rotWithShape="1">
          <a:blip r:embed="rId3">
            <a:alphaModFix/>
          </a:blip>
          <a:srcRect/>
          <a:stretch/>
        </p:blipFill>
        <p:spPr>
          <a:xfrm>
            <a:off x="2241176" y="1864986"/>
            <a:ext cx="7507941" cy="431706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Remote procedure call </a:t>
            </a:r>
            <a:endParaRPr/>
          </a:p>
        </p:txBody>
      </p:sp>
      <p:sp>
        <p:nvSpPr>
          <p:cNvPr id="1685" name="Google Shape;1685;p1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RPC is the fundamental abstraction enabling the execution of procedures on client’s request.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RPC allows extending the concept of a procedure call beyond the boundaries of a process and a single memory address space.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called procedure and calling procedure may be on the same system or they may be on different systems in a network.</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An important aspect of RPC is marshaling, which identifies the process of converting parameter and return values into a form that is more suitable to be transported over a network through a sequence of bytes. The term unmarshaling refers to the opposite procedure</a:t>
            </a:r>
            <a:r>
              <a:rPr lang="en-US"/>
              <a:t>.</a:t>
            </a:r>
            <a:endParaRPr>
              <a:latin typeface="Times New Roman"/>
              <a:ea typeface="Times New Roman"/>
              <a:cs typeface="Times New Roman"/>
              <a:sym typeface="Times New Roman"/>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79"/>
          <p:cNvSpPr txBox="1">
            <a:spLocks noGrp="1"/>
          </p:cNvSpPr>
          <p:nvPr>
            <p:ph type="body" idx="1"/>
          </p:nvPr>
        </p:nvSpPr>
        <p:spPr>
          <a:xfrm>
            <a:off x="838200" y="1026942"/>
            <a:ext cx="10515600" cy="515002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latin typeface="Times New Roman"/>
                <a:ea typeface="Times New Roman"/>
                <a:cs typeface="Times New Roman"/>
                <a:sym typeface="Times New Roman"/>
              </a:rPr>
              <a:t>Developing a system leveraging RPC for IPC consists of the following steps: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Design and implementation of the server procedures that will be exposed for remote invocation.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Registration of remote procedures with the RPC server on the node where they will be made available.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Design and implementation of the client code that invokes the remote procedure(s).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The RPC reference model</a:t>
            </a:r>
            <a:endParaRPr/>
          </a:p>
        </p:txBody>
      </p:sp>
      <p:grpSp>
        <p:nvGrpSpPr>
          <p:cNvPr id="1696" name="Google Shape;1696;p180"/>
          <p:cNvGrpSpPr/>
          <p:nvPr/>
        </p:nvGrpSpPr>
        <p:grpSpPr>
          <a:xfrm>
            <a:off x="1933074" y="1323474"/>
            <a:ext cx="8337884" cy="4836696"/>
            <a:chOff x="409074" y="1323474"/>
            <a:chExt cx="8337884" cy="4836696"/>
          </a:xfrm>
        </p:grpSpPr>
        <p:sp>
          <p:nvSpPr>
            <p:cNvPr id="1697" name="Google Shape;1697;p180"/>
            <p:cNvSpPr/>
            <p:nvPr/>
          </p:nvSpPr>
          <p:spPr>
            <a:xfrm>
              <a:off x="409074" y="1323474"/>
              <a:ext cx="8337884" cy="48366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8" name="Google Shape;1698;p180"/>
            <p:cNvSpPr/>
            <p:nvPr/>
          </p:nvSpPr>
          <p:spPr>
            <a:xfrm>
              <a:off x="5015878" y="1596189"/>
              <a:ext cx="3582825" cy="3585411"/>
            </a:xfrm>
            <a:prstGeom prst="roundRect">
              <a:avLst>
                <a:gd name="adj" fmla="val 1965"/>
              </a:avLst>
            </a:prstGeom>
            <a:solidFill>
              <a:srgbClr val="F2F2F2">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9" name="Google Shape;1699;p180"/>
            <p:cNvSpPr/>
            <p:nvPr/>
          </p:nvSpPr>
          <p:spPr>
            <a:xfrm>
              <a:off x="5140205" y="1959161"/>
              <a:ext cx="3314120" cy="2765239"/>
            </a:xfrm>
            <a:prstGeom prst="roundRect">
              <a:avLst>
                <a:gd name="adj" fmla="val 1965"/>
              </a:avLst>
            </a:prstGeom>
            <a:solidFill>
              <a:srgbClr val="D8D8D8">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0" name="Google Shape;1700;p180"/>
            <p:cNvSpPr/>
            <p:nvPr/>
          </p:nvSpPr>
          <p:spPr>
            <a:xfrm>
              <a:off x="5281859" y="2298037"/>
              <a:ext cx="1732547" cy="2101512"/>
            </a:xfrm>
            <a:prstGeom prst="roundRect">
              <a:avLst>
                <a:gd name="adj" fmla="val 765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91425" anchor="b"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RPC Service</a:t>
              </a:r>
              <a:endParaRPr sz="1200" b="0" i="0" u="none" strike="noStrike" cap="none">
                <a:solidFill>
                  <a:srgbClr val="000000"/>
                </a:solidFill>
                <a:latin typeface="Arial"/>
                <a:ea typeface="Arial"/>
                <a:cs typeface="Arial"/>
                <a:sym typeface="Arial"/>
              </a:endParaRPr>
            </a:p>
          </p:txBody>
        </p:sp>
        <p:sp>
          <p:nvSpPr>
            <p:cNvPr id="1701" name="Google Shape;1701;p180"/>
            <p:cNvSpPr/>
            <p:nvPr/>
          </p:nvSpPr>
          <p:spPr>
            <a:xfrm>
              <a:off x="556022" y="1600205"/>
              <a:ext cx="3582825" cy="3585411"/>
            </a:xfrm>
            <a:prstGeom prst="roundRect">
              <a:avLst>
                <a:gd name="adj" fmla="val 1965"/>
              </a:avLst>
            </a:prstGeom>
            <a:solidFill>
              <a:srgbClr val="F2F2F2">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2" name="Google Shape;1702;p180"/>
            <p:cNvSpPr/>
            <p:nvPr/>
          </p:nvSpPr>
          <p:spPr>
            <a:xfrm>
              <a:off x="680349" y="1963177"/>
              <a:ext cx="3314120" cy="2765239"/>
            </a:xfrm>
            <a:prstGeom prst="roundRect">
              <a:avLst>
                <a:gd name="adj" fmla="val 1965"/>
              </a:avLst>
            </a:prstGeom>
            <a:solidFill>
              <a:srgbClr val="D8D8D8">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703" name="Google Shape;1703;p180"/>
            <p:cNvGrpSpPr/>
            <p:nvPr/>
          </p:nvGrpSpPr>
          <p:grpSpPr>
            <a:xfrm>
              <a:off x="950479" y="2069404"/>
              <a:ext cx="2707105" cy="753124"/>
              <a:chOff x="1564111" y="1985180"/>
              <a:chExt cx="2707105" cy="753124"/>
            </a:xfrm>
          </p:grpSpPr>
          <p:sp>
            <p:nvSpPr>
              <p:cNvPr id="1704" name="Google Shape;1704;p180"/>
              <p:cNvSpPr/>
              <p:nvPr/>
            </p:nvSpPr>
            <p:spPr>
              <a:xfrm>
                <a:off x="1564111" y="1985180"/>
                <a:ext cx="2707105" cy="75312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Main Procedure</a:t>
                </a:r>
                <a:endParaRPr/>
              </a:p>
            </p:txBody>
          </p:sp>
          <p:pic>
            <p:nvPicPr>
              <p:cNvPr id="1705" name="Google Shape;1705;p180" descr="C:\Users\csve\AppData\Local\Microsoft\Windows\Temporary Internet Files\Content.IE5\31KUVIR9\MC900432614[1].png"/>
              <p:cNvPicPr preferRelativeResize="0"/>
              <p:nvPr/>
            </p:nvPicPr>
            <p:blipFill rotWithShape="1">
              <a:blip r:embed="rId3">
                <a:alphaModFix/>
              </a:blip>
              <a:srcRect/>
              <a:stretch/>
            </p:blipFill>
            <p:spPr>
              <a:xfrm>
                <a:off x="2779405" y="2021420"/>
                <a:ext cx="505212" cy="505212"/>
              </a:xfrm>
              <a:prstGeom prst="rect">
                <a:avLst/>
              </a:prstGeom>
              <a:noFill/>
              <a:ln>
                <a:noFill/>
              </a:ln>
            </p:spPr>
          </p:pic>
        </p:grpSp>
        <p:sp>
          <p:nvSpPr>
            <p:cNvPr id="1706" name="Google Shape;1706;p180"/>
            <p:cNvSpPr/>
            <p:nvPr/>
          </p:nvSpPr>
          <p:spPr>
            <a:xfrm>
              <a:off x="863841" y="3310034"/>
              <a:ext cx="1037132" cy="376675"/>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Procedure A</a:t>
              </a:r>
              <a:endParaRPr/>
            </a:p>
          </p:txBody>
        </p:sp>
        <p:cxnSp>
          <p:nvCxnSpPr>
            <p:cNvPr id="1707" name="Google Shape;1707;p180"/>
            <p:cNvCxnSpPr/>
            <p:nvPr/>
          </p:nvCxnSpPr>
          <p:spPr>
            <a:xfrm>
              <a:off x="1367573" y="2839458"/>
              <a:ext cx="0" cy="453190"/>
            </a:xfrm>
            <a:prstGeom prst="straightConnector1">
              <a:avLst/>
            </a:prstGeom>
            <a:noFill/>
            <a:ln w="9525" cap="flat" cmpd="sng">
              <a:solidFill>
                <a:srgbClr val="000000"/>
              </a:solidFill>
              <a:prstDash val="solid"/>
              <a:round/>
              <a:headEnd type="none" w="sm" len="sm"/>
              <a:tailEnd type="stealth" w="med" len="med"/>
            </a:ln>
          </p:spPr>
        </p:cxnSp>
        <p:sp>
          <p:nvSpPr>
            <p:cNvPr id="1708" name="Google Shape;1708;p180"/>
            <p:cNvSpPr/>
            <p:nvPr/>
          </p:nvSpPr>
          <p:spPr>
            <a:xfrm>
              <a:off x="859825" y="4027938"/>
              <a:ext cx="1037132" cy="376675"/>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Procedure B</a:t>
              </a:r>
              <a:endParaRPr/>
            </a:p>
          </p:txBody>
        </p:sp>
        <p:cxnSp>
          <p:nvCxnSpPr>
            <p:cNvPr id="1709" name="Google Shape;1709;p180"/>
            <p:cNvCxnSpPr/>
            <p:nvPr/>
          </p:nvCxnSpPr>
          <p:spPr>
            <a:xfrm>
              <a:off x="1146994" y="3677658"/>
              <a:ext cx="0" cy="328863"/>
            </a:xfrm>
            <a:prstGeom prst="straightConnector1">
              <a:avLst/>
            </a:prstGeom>
            <a:noFill/>
            <a:ln w="9525" cap="flat" cmpd="sng">
              <a:solidFill>
                <a:srgbClr val="000000"/>
              </a:solidFill>
              <a:prstDash val="solid"/>
              <a:round/>
              <a:headEnd type="none" w="sm" len="sm"/>
              <a:tailEnd type="stealth" w="med" len="med"/>
            </a:ln>
          </p:spPr>
        </p:cxnSp>
        <p:cxnSp>
          <p:nvCxnSpPr>
            <p:cNvPr id="1710" name="Google Shape;1710;p180"/>
            <p:cNvCxnSpPr/>
            <p:nvPr/>
          </p:nvCxnSpPr>
          <p:spPr>
            <a:xfrm>
              <a:off x="1564098" y="3697706"/>
              <a:ext cx="0" cy="328863"/>
            </a:xfrm>
            <a:prstGeom prst="straightConnector1">
              <a:avLst/>
            </a:prstGeom>
            <a:noFill/>
            <a:ln w="9525" cap="flat" cmpd="sng">
              <a:solidFill>
                <a:srgbClr val="000000"/>
              </a:solidFill>
              <a:prstDash val="solid"/>
              <a:round/>
              <a:headEnd type="stealth" w="med" len="med"/>
              <a:tailEnd type="none" w="sm" len="sm"/>
            </a:ln>
          </p:spPr>
        </p:cxnSp>
        <p:cxnSp>
          <p:nvCxnSpPr>
            <p:cNvPr id="1711" name="Google Shape;1711;p180"/>
            <p:cNvCxnSpPr/>
            <p:nvPr/>
          </p:nvCxnSpPr>
          <p:spPr>
            <a:xfrm>
              <a:off x="1507941" y="2835442"/>
              <a:ext cx="0" cy="453190"/>
            </a:xfrm>
            <a:prstGeom prst="straightConnector1">
              <a:avLst/>
            </a:prstGeom>
            <a:noFill/>
            <a:ln w="9525" cap="flat" cmpd="sng">
              <a:solidFill>
                <a:srgbClr val="000000"/>
              </a:solidFill>
              <a:prstDash val="solid"/>
              <a:round/>
              <a:headEnd type="stealth" w="med" len="med"/>
              <a:tailEnd type="none" w="sm" len="sm"/>
            </a:ln>
          </p:spPr>
        </p:cxnSp>
        <p:sp>
          <p:nvSpPr>
            <p:cNvPr id="1712" name="Google Shape;1712;p180"/>
            <p:cNvSpPr/>
            <p:nvPr/>
          </p:nvSpPr>
          <p:spPr>
            <a:xfrm>
              <a:off x="2135178" y="3293992"/>
              <a:ext cx="1546470" cy="376675"/>
            </a:xfrm>
            <a:prstGeom prst="roundRect">
              <a:avLst>
                <a:gd name="adj" fmla="val 16667"/>
              </a:avLst>
            </a:prstGeom>
            <a:solidFill>
              <a:srgbClr val="FFFFFF"/>
            </a:solidFill>
            <a:ln w="12700" cap="flat" cmpd="sng">
              <a:solidFill>
                <a:srgbClr val="000000"/>
              </a:solidFill>
              <a:prstDash val="dash"/>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Procedure C:Node B</a:t>
              </a:r>
              <a:endParaRPr/>
            </a:p>
          </p:txBody>
        </p:sp>
        <p:cxnSp>
          <p:nvCxnSpPr>
            <p:cNvPr id="1713" name="Google Shape;1713;p180"/>
            <p:cNvCxnSpPr/>
            <p:nvPr/>
          </p:nvCxnSpPr>
          <p:spPr>
            <a:xfrm>
              <a:off x="2446437" y="2835442"/>
              <a:ext cx="0" cy="453190"/>
            </a:xfrm>
            <a:prstGeom prst="straightConnector1">
              <a:avLst/>
            </a:prstGeom>
            <a:noFill/>
            <a:ln w="9525" cap="flat" cmpd="sng">
              <a:solidFill>
                <a:srgbClr val="000000"/>
              </a:solidFill>
              <a:prstDash val="solid"/>
              <a:round/>
              <a:headEnd type="none" w="sm" len="sm"/>
              <a:tailEnd type="stealth" w="med" len="med"/>
            </a:ln>
          </p:spPr>
        </p:cxnSp>
        <p:sp>
          <p:nvSpPr>
            <p:cNvPr id="1714" name="Google Shape;1714;p180"/>
            <p:cNvSpPr/>
            <p:nvPr/>
          </p:nvSpPr>
          <p:spPr>
            <a:xfrm>
              <a:off x="2131626" y="4026617"/>
              <a:ext cx="1586139" cy="37694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RPC Library</a:t>
              </a:r>
              <a:endParaRPr sz="1200" b="0" i="0" u="none" strike="noStrike" cap="none">
                <a:solidFill>
                  <a:srgbClr val="000000"/>
                </a:solidFill>
                <a:latin typeface="Arial"/>
                <a:ea typeface="Arial"/>
                <a:cs typeface="Arial"/>
                <a:sym typeface="Arial"/>
              </a:endParaRPr>
            </a:p>
          </p:txBody>
        </p:sp>
        <p:sp>
          <p:nvSpPr>
            <p:cNvPr id="1715" name="Google Shape;1715;p180"/>
            <p:cNvSpPr txBox="1"/>
            <p:nvPr/>
          </p:nvSpPr>
          <p:spPr>
            <a:xfrm>
              <a:off x="714610" y="1443788"/>
              <a:ext cx="1005890" cy="336891"/>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Node A</a:t>
              </a:r>
              <a:endParaRPr sz="1100" b="0" i="0" u="none" strike="noStrike" cap="none">
                <a:solidFill>
                  <a:srgbClr val="000000"/>
                </a:solidFill>
                <a:latin typeface="Arial"/>
                <a:ea typeface="Arial"/>
                <a:cs typeface="Arial"/>
                <a:sym typeface="Arial"/>
              </a:endParaRPr>
            </a:p>
          </p:txBody>
        </p:sp>
        <p:sp>
          <p:nvSpPr>
            <p:cNvPr id="1716" name="Google Shape;1716;p180"/>
            <p:cNvSpPr txBox="1"/>
            <p:nvPr/>
          </p:nvSpPr>
          <p:spPr>
            <a:xfrm>
              <a:off x="806849" y="4523881"/>
              <a:ext cx="1659607" cy="312820"/>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Program A (RPC Client)</a:t>
              </a:r>
              <a:endParaRPr sz="1050" b="0" i="0" u="none" strike="noStrike" cap="none">
                <a:solidFill>
                  <a:srgbClr val="000000"/>
                </a:solidFill>
                <a:latin typeface="Arial"/>
                <a:ea typeface="Arial"/>
                <a:cs typeface="Arial"/>
                <a:sym typeface="Arial"/>
              </a:endParaRPr>
            </a:p>
          </p:txBody>
        </p:sp>
        <p:cxnSp>
          <p:nvCxnSpPr>
            <p:cNvPr id="1717" name="Google Shape;1717;p180"/>
            <p:cNvCxnSpPr/>
            <p:nvPr/>
          </p:nvCxnSpPr>
          <p:spPr>
            <a:xfrm>
              <a:off x="2518734" y="3677652"/>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18" name="Google Shape;1718;p180"/>
            <p:cNvCxnSpPr/>
            <p:nvPr/>
          </p:nvCxnSpPr>
          <p:spPr>
            <a:xfrm>
              <a:off x="6388903" y="3685674"/>
              <a:ext cx="0" cy="328863"/>
            </a:xfrm>
            <a:prstGeom prst="straightConnector1">
              <a:avLst/>
            </a:prstGeom>
            <a:noFill/>
            <a:ln w="9525" cap="flat" cmpd="sng">
              <a:solidFill>
                <a:srgbClr val="000000"/>
              </a:solidFill>
              <a:prstDash val="solid"/>
              <a:round/>
              <a:headEnd type="none" w="sm" len="sm"/>
              <a:tailEnd type="stealth" w="med" len="med"/>
            </a:ln>
          </p:spPr>
        </p:cxnSp>
        <p:sp>
          <p:nvSpPr>
            <p:cNvPr id="1719" name="Google Shape;1719;p180"/>
            <p:cNvSpPr/>
            <p:nvPr/>
          </p:nvSpPr>
          <p:spPr>
            <a:xfrm>
              <a:off x="7196613" y="3398260"/>
              <a:ext cx="1177362" cy="376675"/>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Procedure C</a:t>
              </a:r>
              <a:endParaRPr/>
            </a:p>
          </p:txBody>
        </p:sp>
        <p:cxnSp>
          <p:nvCxnSpPr>
            <p:cNvPr id="1720" name="Google Shape;1720;p180"/>
            <p:cNvCxnSpPr/>
            <p:nvPr/>
          </p:nvCxnSpPr>
          <p:spPr>
            <a:xfrm>
              <a:off x="2635065" y="4419595"/>
              <a:ext cx="0" cy="1114937"/>
            </a:xfrm>
            <a:prstGeom prst="straightConnector1">
              <a:avLst/>
            </a:prstGeom>
            <a:noFill/>
            <a:ln w="9525" cap="flat" cmpd="sng">
              <a:solidFill>
                <a:srgbClr val="C49100"/>
              </a:solidFill>
              <a:prstDash val="solid"/>
              <a:round/>
              <a:headEnd type="none" w="sm" len="sm"/>
              <a:tailEnd type="stealth" w="med" len="med"/>
            </a:ln>
          </p:spPr>
        </p:cxnSp>
        <p:sp>
          <p:nvSpPr>
            <p:cNvPr id="1721" name="Google Shape;1721;p180"/>
            <p:cNvSpPr txBox="1"/>
            <p:nvPr/>
          </p:nvSpPr>
          <p:spPr>
            <a:xfrm>
              <a:off x="7424450" y="1439772"/>
              <a:ext cx="1005890" cy="336891"/>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Node B</a:t>
              </a:r>
              <a:endParaRPr sz="1100" b="0" i="0" u="none" strike="noStrike" cap="none">
                <a:solidFill>
                  <a:srgbClr val="000000"/>
                </a:solidFill>
                <a:latin typeface="Arial"/>
                <a:ea typeface="Arial"/>
                <a:cs typeface="Arial"/>
                <a:sym typeface="Arial"/>
              </a:endParaRPr>
            </a:p>
          </p:txBody>
        </p:sp>
        <p:sp>
          <p:nvSpPr>
            <p:cNvPr id="1722" name="Google Shape;1722;p180"/>
            <p:cNvSpPr txBox="1"/>
            <p:nvPr/>
          </p:nvSpPr>
          <p:spPr>
            <a:xfrm>
              <a:off x="6674449" y="4519865"/>
              <a:ext cx="1659607" cy="312820"/>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Program C (RPC Server)</a:t>
              </a:r>
              <a:endParaRPr sz="1050" b="0" i="0" u="none" strike="noStrike" cap="none">
                <a:solidFill>
                  <a:srgbClr val="000000"/>
                </a:solidFill>
                <a:latin typeface="Arial"/>
                <a:ea typeface="Arial"/>
                <a:cs typeface="Arial"/>
                <a:sym typeface="Arial"/>
              </a:endParaRPr>
            </a:p>
          </p:txBody>
        </p:sp>
        <p:cxnSp>
          <p:nvCxnSpPr>
            <p:cNvPr id="1723" name="Google Shape;1723;p180"/>
            <p:cNvCxnSpPr/>
            <p:nvPr/>
          </p:nvCxnSpPr>
          <p:spPr>
            <a:xfrm rot="10800000">
              <a:off x="3200542" y="3673636"/>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24" name="Google Shape;1724;p180"/>
            <p:cNvCxnSpPr/>
            <p:nvPr/>
          </p:nvCxnSpPr>
          <p:spPr>
            <a:xfrm rot="10800000">
              <a:off x="3208585" y="4415579"/>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25" name="Google Shape;1725;p180"/>
            <p:cNvCxnSpPr/>
            <p:nvPr/>
          </p:nvCxnSpPr>
          <p:spPr>
            <a:xfrm rot="10800000">
              <a:off x="3212453" y="2831432"/>
              <a:ext cx="0" cy="453190"/>
            </a:xfrm>
            <a:prstGeom prst="straightConnector1">
              <a:avLst/>
            </a:prstGeom>
            <a:noFill/>
            <a:ln w="9525" cap="flat" cmpd="sng">
              <a:solidFill>
                <a:srgbClr val="000000"/>
              </a:solidFill>
              <a:prstDash val="solid"/>
              <a:round/>
              <a:headEnd type="none" w="sm" len="sm"/>
              <a:tailEnd type="stealth" w="med" len="med"/>
            </a:ln>
          </p:spPr>
        </p:cxnSp>
        <p:cxnSp>
          <p:nvCxnSpPr>
            <p:cNvPr id="1726" name="Google Shape;1726;p180"/>
            <p:cNvCxnSpPr/>
            <p:nvPr/>
          </p:nvCxnSpPr>
          <p:spPr>
            <a:xfrm rot="10800000">
              <a:off x="5795371" y="4427616"/>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27" name="Google Shape;1727;p180"/>
            <p:cNvCxnSpPr/>
            <p:nvPr/>
          </p:nvCxnSpPr>
          <p:spPr>
            <a:xfrm>
              <a:off x="6368891" y="4423600"/>
              <a:ext cx="0" cy="1114937"/>
            </a:xfrm>
            <a:prstGeom prst="straightConnector1">
              <a:avLst/>
            </a:prstGeom>
            <a:noFill/>
            <a:ln w="9525" cap="flat" cmpd="sng">
              <a:solidFill>
                <a:srgbClr val="C49100"/>
              </a:solidFill>
              <a:prstDash val="solid"/>
              <a:round/>
              <a:headEnd type="none" w="sm" len="sm"/>
              <a:tailEnd type="stealth" w="med" len="med"/>
            </a:ln>
          </p:spPr>
        </p:cxnSp>
        <p:sp>
          <p:nvSpPr>
            <p:cNvPr id="1728" name="Google Shape;1728;p180"/>
            <p:cNvSpPr/>
            <p:nvPr/>
          </p:nvSpPr>
          <p:spPr>
            <a:xfrm>
              <a:off x="553437" y="5546562"/>
              <a:ext cx="8049126" cy="324854"/>
            </a:xfrm>
            <a:prstGeom prst="roundRect">
              <a:avLst>
                <a:gd name="adj" fmla="val 8975"/>
              </a:avLst>
            </a:prstGeom>
            <a:solidFill>
              <a:srgbClr val="FFFF99">
                <a:alpha val="33725"/>
              </a:srgbClr>
            </a:solidFill>
            <a:ln w="12700" cap="flat" cmpd="sng">
              <a:solidFill>
                <a:srgbClr val="C491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9" name="Google Shape;1729;p180"/>
            <p:cNvSpPr/>
            <p:nvPr/>
          </p:nvSpPr>
          <p:spPr>
            <a:xfrm>
              <a:off x="5474655" y="2482517"/>
              <a:ext cx="1371308" cy="753124"/>
            </a:xfrm>
            <a:prstGeom prst="rect">
              <a:avLst/>
            </a:prstGeom>
            <a:gradFill>
              <a:gsLst>
                <a:gs pos="0">
                  <a:schemeClr val="lt1"/>
                </a:gs>
                <a:gs pos="100000">
                  <a:srgbClr val="D8D8D8"/>
                </a:gs>
              </a:gsLst>
              <a:lin ang="5400000" scaled="0"/>
            </a:gradFill>
            <a:ln w="12700" cap="flat" cmpd="sng">
              <a:solidFill>
                <a:srgbClr val="7F7F7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Procedure Registry</a:t>
              </a:r>
              <a:endParaRPr/>
            </a:p>
          </p:txBody>
        </p:sp>
        <p:cxnSp>
          <p:nvCxnSpPr>
            <p:cNvPr id="1730" name="Google Shape;1730;p180"/>
            <p:cNvCxnSpPr/>
            <p:nvPr/>
          </p:nvCxnSpPr>
          <p:spPr>
            <a:xfrm>
              <a:off x="5618742" y="2803344"/>
              <a:ext cx="1082842" cy="0"/>
            </a:xfrm>
            <a:prstGeom prst="straightConnector1">
              <a:avLst/>
            </a:prstGeom>
            <a:noFill/>
            <a:ln w="9525" cap="flat" cmpd="sng">
              <a:solidFill>
                <a:srgbClr val="7F7F7F"/>
              </a:solidFill>
              <a:prstDash val="solid"/>
              <a:round/>
              <a:headEnd type="none" w="sm" len="sm"/>
              <a:tailEnd type="none" w="sm" len="sm"/>
            </a:ln>
          </p:spPr>
        </p:cxnSp>
        <p:cxnSp>
          <p:nvCxnSpPr>
            <p:cNvPr id="1731" name="Google Shape;1731;p180"/>
            <p:cNvCxnSpPr/>
            <p:nvPr/>
          </p:nvCxnSpPr>
          <p:spPr>
            <a:xfrm>
              <a:off x="5614726" y="2859488"/>
              <a:ext cx="1082842" cy="0"/>
            </a:xfrm>
            <a:prstGeom prst="straightConnector1">
              <a:avLst/>
            </a:prstGeom>
            <a:noFill/>
            <a:ln w="9525" cap="flat" cmpd="sng">
              <a:solidFill>
                <a:srgbClr val="7F7F7F"/>
              </a:solidFill>
              <a:prstDash val="solid"/>
              <a:round/>
              <a:headEnd type="none" w="sm" len="sm"/>
              <a:tailEnd type="none" w="sm" len="sm"/>
            </a:ln>
          </p:spPr>
        </p:cxnSp>
        <p:cxnSp>
          <p:nvCxnSpPr>
            <p:cNvPr id="1732" name="Google Shape;1732;p180"/>
            <p:cNvCxnSpPr/>
            <p:nvPr/>
          </p:nvCxnSpPr>
          <p:spPr>
            <a:xfrm>
              <a:off x="5622742" y="2927664"/>
              <a:ext cx="1082842" cy="0"/>
            </a:xfrm>
            <a:prstGeom prst="straightConnector1">
              <a:avLst/>
            </a:prstGeom>
            <a:noFill/>
            <a:ln w="9525" cap="flat" cmpd="sng">
              <a:solidFill>
                <a:srgbClr val="7F7F7F"/>
              </a:solidFill>
              <a:prstDash val="solid"/>
              <a:round/>
              <a:headEnd type="none" w="sm" len="sm"/>
              <a:tailEnd type="none" w="sm" len="sm"/>
            </a:ln>
          </p:spPr>
        </p:cxnSp>
        <p:cxnSp>
          <p:nvCxnSpPr>
            <p:cNvPr id="1733" name="Google Shape;1733;p180"/>
            <p:cNvCxnSpPr/>
            <p:nvPr/>
          </p:nvCxnSpPr>
          <p:spPr>
            <a:xfrm rot="10800000">
              <a:off x="5799216" y="3056027"/>
              <a:ext cx="0" cy="950496"/>
            </a:xfrm>
            <a:prstGeom prst="straightConnector1">
              <a:avLst/>
            </a:prstGeom>
            <a:noFill/>
            <a:ln w="9525" cap="flat" cmpd="sng">
              <a:solidFill>
                <a:srgbClr val="7F7F7F"/>
              </a:solidFill>
              <a:prstDash val="solid"/>
              <a:round/>
              <a:headEnd type="none" w="sm" len="sm"/>
              <a:tailEnd type="stealth" w="med" len="med"/>
            </a:ln>
          </p:spPr>
        </p:cxnSp>
        <p:cxnSp>
          <p:nvCxnSpPr>
            <p:cNvPr id="1734" name="Google Shape;1734;p180"/>
            <p:cNvCxnSpPr>
              <a:endCxn id="1719" idx="1"/>
            </p:cNvCxnSpPr>
            <p:nvPr/>
          </p:nvCxnSpPr>
          <p:spPr>
            <a:xfrm>
              <a:off x="6280413" y="3055898"/>
              <a:ext cx="916200" cy="530700"/>
            </a:xfrm>
            <a:prstGeom prst="bentConnector3">
              <a:avLst>
                <a:gd name="adj1" fmla="val 50000"/>
              </a:avLst>
            </a:prstGeom>
            <a:noFill/>
            <a:ln w="9525" cap="flat" cmpd="sng">
              <a:solidFill>
                <a:srgbClr val="7F7F7F"/>
              </a:solidFill>
              <a:prstDash val="solid"/>
              <a:round/>
              <a:headEnd type="oval" w="med" len="med"/>
              <a:tailEnd type="stealth" w="med" len="med"/>
            </a:ln>
          </p:spPr>
        </p:cxnSp>
        <p:cxnSp>
          <p:nvCxnSpPr>
            <p:cNvPr id="1735" name="Google Shape;1735;p180"/>
            <p:cNvCxnSpPr/>
            <p:nvPr/>
          </p:nvCxnSpPr>
          <p:spPr>
            <a:xfrm>
              <a:off x="6388764" y="3683663"/>
              <a:ext cx="792217" cy="0"/>
            </a:xfrm>
            <a:prstGeom prst="straightConnector1">
              <a:avLst/>
            </a:prstGeom>
            <a:noFill/>
            <a:ln w="9525" cap="flat" cmpd="sng">
              <a:solidFill>
                <a:srgbClr val="000000"/>
              </a:solidFill>
              <a:prstDash val="solid"/>
              <a:round/>
              <a:headEnd type="none" w="sm" len="sm"/>
              <a:tailEnd type="none" w="sm" len="sm"/>
            </a:ln>
          </p:spPr>
        </p:cxnSp>
        <p:sp>
          <p:nvSpPr>
            <p:cNvPr id="1736" name="Google Shape;1736;p180"/>
            <p:cNvSpPr/>
            <p:nvPr/>
          </p:nvSpPr>
          <p:spPr>
            <a:xfrm>
              <a:off x="1118922" y="4896859"/>
              <a:ext cx="1648327" cy="505326"/>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Parameters Marshaling and Procedure Name</a:t>
              </a:r>
              <a:endParaRPr sz="1050" b="0" i="0" u="none" strike="noStrike" cap="none">
                <a:solidFill>
                  <a:srgbClr val="000000"/>
                </a:solidFill>
                <a:latin typeface="Arial"/>
                <a:ea typeface="Arial"/>
                <a:cs typeface="Arial"/>
                <a:sym typeface="Arial"/>
              </a:endParaRPr>
            </a:p>
          </p:txBody>
        </p:sp>
        <p:sp>
          <p:nvSpPr>
            <p:cNvPr id="1737" name="Google Shape;1737;p180"/>
            <p:cNvSpPr/>
            <p:nvPr/>
          </p:nvSpPr>
          <p:spPr>
            <a:xfrm>
              <a:off x="6288503" y="4892849"/>
              <a:ext cx="1050756" cy="505326"/>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Return Value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Marshaling</a:t>
              </a:r>
              <a:endParaRPr sz="1050" b="0" i="0" u="none" strike="noStrike" cap="none">
                <a:solidFill>
                  <a:srgbClr val="000000"/>
                </a:solidFill>
                <a:latin typeface="Arial"/>
                <a:ea typeface="Arial"/>
                <a:cs typeface="Arial"/>
                <a:sym typeface="Arial"/>
              </a:endParaRPr>
            </a:p>
          </p:txBody>
        </p:sp>
        <p:sp>
          <p:nvSpPr>
            <p:cNvPr id="1738" name="Google Shape;1738;p180"/>
            <p:cNvSpPr/>
            <p:nvPr/>
          </p:nvSpPr>
          <p:spPr>
            <a:xfrm>
              <a:off x="4427616" y="4904880"/>
              <a:ext cx="1752603" cy="505326"/>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Parameters Unmarshaling and Procedure Name</a:t>
              </a:r>
              <a:endParaRPr sz="1050" b="0" i="0" u="none" strike="noStrike" cap="none">
                <a:solidFill>
                  <a:srgbClr val="000000"/>
                </a:solidFill>
                <a:latin typeface="Arial"/>
                <a:ea typeface="Arial"/>
                <a:cs typeface="Arial"/>
                <a:sym typeface="Arial"/>
              </a:endParaRPr>
            </a:p>
          </p:txBody>
        </p:sp>
        <p:sp>
          <p:nvSpPr>
            <p:cNvPr id="1739" name="Google Shape;1739;p180"/>
            <p:cNvSpPr/>
            <p:nvPr/>
          </p:nvSpPr>
          <p:spPr>
            <a:xfrm>
              <a:off x="2963777" y="4900870"/>
              <a:ext cx="1050756" cy="505326"/>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Return Value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Unmarshaling</a:t>
              </a:r>
              <a:endParaRPr sz="1050" b="0" i="0" u="none" strike="noStrike" cap="none">
                <a:solidFill>
                  <a:srgbClr val="000000"/>
                </a:solidFill>
                <a:latin typeface="Arial"/>
                <a:ea typeface="Arial"/>
                <a:cs typeface="Arial"/>
                <a:sym typeface="Arial"/>
              </a:endParaRPr>
            </a:p>
          </p:txBody>
        </p:sp>
        <p:sp>
          <p:nvSpPr>
            <p:cNvPr id="1740" name="Google Shape;1740;p180"/>
            <p:cNvSpPr/>
            <p:nvPr/>
          </p:nvSpPr>
          <p:spPr>
            <a:xfrm>
              <a:off x="7194882" y="5702975"/>
              <a:ext cx="1050756" cy="348914"/>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Network</a:t>
              </a:r>
              <a:endParaRPr sz="1200" b="0" i="0" u="none" strike="noStrike" cap="none">
                <a:solidFill>
                  <a:srgbClr val="000000"/>
                </a:solidFill>
                <a:latin typeface="Arial"/>
                <a:ea typeface="Arial"/>
                <a:cs typeface="Arial"/>
                <a:sym typeface="Aria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Distributed object frameworks </a:t>
            </a:r>
            <a:endParaRPr/>
          </a:p>
        </p:txBody>
      </p:sp>
      <p:sp>
        <p:nvSpPr>
          <p:cNvPr id="1746" name="Google Shape;1746;p1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Distributed object frameworks extend object-oriented programming systems by allowing objects to be distributed across a heterogeneous network and provide facilities so that they can coherently act as though they were in the same address space.</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Distributed object frameworks give the illusion of interaction with a local instance while invoking remote methods. This is done by a mechanism called a proxy skeleton. </a:t>
            </a:r>
            <a:endParaRPr/>
          </a:p>
          <a:p>
            <a:pPr marL="457200" lvl="0" indent="-228600" algn="l" rtl="0">
              <a:lnSpc>
                <a:spcPct val="90000"/>
              </a:lnSpc>
              <a:spcBef>
                <a:spcPts val="1000"/>
              </a:spcBef>
              <a:spcAft>
                <a:spcPts val="0"/>
              </a:spcAft>
              <a:buClr>
                <a:schemeClr val="dk1"/>
              </a:buClr>
              <a:buSzPts val="1800"/>
              <a:buNone/>
            </a:pP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1000"/>
              </a:spcBef>
              <a:spcAft>
                <a:spcPts val="0"/>
              </a:spcAft>
              <a:buSzPct val="69498"/>
              <a:buNone/>
            </a:pPr>
            <a:r>
              <a:rPr lang="en-US">
                <a:latin typeface="Times New Roman"/>
                <a:ea typeface="Times New Roman"/>
                <a:cs typeface="Times New Roman"/>
                <a:sym typeface="Times New Roman"/>
              </a:rPr>
              <a:t>The common interaction pattern is the following: </a:t>
            </a:r>
            <a:endParaRPr/>
          </a:p>
          <a:p>
            <a:pPr marL="0" lvl="0" indent="0" algn="l" rtl="0">
              <a:lnSpc>
                <a:spcPct val="90000"/>
              </a:lnSpc>
              <a:spcBef>
                <a:spcPts val="1000"/>
              </a:spcBef>
              <a:spcAft>
                <a:spcPts val="0"/>
              </a:spcAft>
              <a:buSzPct val="69498"/>
              <a:buNone/>
            </a:pPr>
            <a:r>
              <a:rPr lang="en-US">
                <a:latin typeface="Times New Roman"/>
                <a:ea typeface="Times New Roman"/>
                <a:cs typeface="Times New Roman"/>
                <a:sym typeface="Times New Roman"/>
              </a:rPr>
              <a:t>1.The server process maintains a registry of active objects that are made available to other processes. According to the specific implementation, active objects can be published using interface definitions or class definitions. </a:t>
            </a:r>
            <a:endParaRPr/>
          </a:p>
          <a:p>
            <a:pPr marL="0" lvl="0" indent="0" algn="l" rtl="0">
              <a:lnSpc>
                <a:spcPct val="90000"/>
              </a:lnSpc>
              <a:spcBef>
                <a:spcPts val="1000"/>
              </a:spcBef>
              <a:spcAft>
                <a:spcPts val="0"/>
              </a:spcAft>
              <a:buSzPct val="69498"/>
              <a:buNone/>
            </a:pPr>
            <a:r>
              <a:rPr lang="en-US">
                <a:latin typeface="Times New Roman"/>
                <a:ea typeface="Times New Roman"/>
                <a:cs typeface="Times New Roman"/>
                <a:sym typeface="Times New Roman"/>
              </a:rPr>
              <a:t>2.The client process, by using a given addressing scheme, obtains a reference to the active remote object. This reference is represented by a pointer to an instance that is of a shared type of interface and class definition.</a:t>
            </a:r>
            <a:endParaRPr/>
          </a:p>
          <a:p>
            <a:pPr marL="0" lvl="0" indent="0" algn="l" rtl="0">
              <a:lnSpc>
                <a:spcPct val="90000"/>
              </a:lnSpc>
              <a:spcBef>
                <a:spcPts val="1000"/>
              </a:spcBef>
              <a:spcAft>
                <a:spcPts val="0"/>
              </a:spcAft>
              <a:buSzPct val="69498"/>
              <a:buNone/>
            </a:pPr>
            <a:r>
              <a:rPr lang="en-US">
                <a:latin typeface="Times New Roman"/>
                <a:ea typeface="Times New Roman"/>
                <a:cs typeface="Times New Roman"/>
                <a:sym typeface="Times New Roman"/>
              </a:rPr>
              <a:t> 3.The client process invokes the methods on the active object by calling them through the reference previously obtained. Parameters and return values are marshaled as happens in the case of RPC.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1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The distributed object programming model</a:t>
            </a:r>
            <a:endParaRPr/>
          </a:p>
        </p:txBody>
      </p:sp>
      <p:grpSp>
        <p:nvGrpSpPr>
          <p:cNvPr id="1758" name="Google Shape;1758;p183"/>
          <p:cNvGrpSpPr/>
          <p:nvPr/>
        </p:nvGrpSpPr>
        <p:grpSpPr>
          <a:xfrm>
            <a:off x="1933074" y="1323474"/>
            <a:ext cx="8337884" cy="4836696"/>
            <a:chOff x="409074" y="1323474"/>
            <a:chExt cx="8337884" cy="4836696"/>
          </a:xfrm>
        </p:grpSpPr>
        <p:sp>
          <p:nvSpPr>
            <p:cNvPr id="1759" name="Google Shape;1759;p183"/>
            <p:cNvSpPr/>
            <p:nvPr/>
          </p:nvSpPr>
          <p:spPr>
            <a:xfrm>
              <a:off x="409074" y="1323474"/>
              <a:ext cx="8337884" cy="48366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0" name="Google Shape;1760;p183"/>
            <p:cNvSpPr/>
            <p:nvPr/>
          </p:nvSpPr>
          <p:spPr>
            <a:xfrm>
              <a:off x="5015878" y="1596189"/>
              <a:ext cx="3582825" cy="3585411"/>
            </a:xfrm>
            <a:prstGeom prst="roundRect">
              <a:avLst>
                <a:gd name="adj" fmla="val 1965"/>
              </a:avLst>
            </a:prstGeom>
            <a:solidFill>
              <a:srgbClr val="F2F2F2">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1" name="Google Shape;1761;p183"/>
            <p:cNvSpPr/>
            <p:nvPr/>
          </p:nvSpPr>
          <p:spPr>
            <a:xfrm>
              <a:off x="5140205" y="1959161"/>
              <a:ext cx="3005174" cy="2765239"/>
            </a:xfrm>
            <a:prstGeom prst="roundRect">
              <a:avLst>
                <a:gd name="adj" fmla="val 1965"/>
              </a:avLst>
            </a:prstGeom>
            <a:solidFill>
              <a:srgbClr val="D8D8D8">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2" name="Google Shape;1762;p183"/>
            <p:cNvSpPr/>
            <p:nvPr/>
          </p:nvSpPr>
          <p:spPr>
            <a:xfrm>
              <a:off x="556022" y="1600205"/>
              <a:ext cx="3582825" cy="3585411"/>
            </a:xfrm>
            <a:prstGeom prst="roundRect">
              <a:avLst>
                <a:gd name="adj" fmla="val 1965"/>
              </a:avLst>
            </a:prstGeom>
            <a:solidFill>
              <a:srgbClr val="F2F2F2">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3" name="Google Shape;1763;p183"/>
            <p:cNvSpPr/>
            <p:nvPr/>
          </p:nvSpPr>
          <p:spPr>
            <a:xfrm>
              <a:off x="680349" y="1963177"/>
              <a:ext cx="3314120" cy="2765239"/>
            </a:xfrm>
            <a:prstGeom prst="roundRect">
              <a:avLst>
                <a:gd name="adj" fmla="val 1965"/>
              </a:avLst>
            </a:prstGeom>
            <a:solidFill>
              <a:srgbClr val="D9D9D9">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764" name="Google Shape;1764;p183"/>
            <p:cNvGrpSpPr/>
            <p:nvPr/>
          </p:nvGrpSpPr>
          <p:grpSpPr>
            <a:xfrm>
              <a:off x="950480" y="2069404"/>
              <a:ext cx="1106920" cy="753124"/>
              <a:chOff x="1564112" y="1985180"/>
              <a:chExt cx="1106920" cy="753124"/>
            </a:xfrm>
          </p:grpSpPr>
          <p:sp>
            <p:nvSpPr>
              <p:cNvPr id="1765" name="Google Shape;1765;p183"/>
              <p:cNvSpPr/>
              <p:nvPr/>
            </p:nvSpPr>
            <p:spPr>
              <a:xfrm>
                <a:off x="1564112" y="1985180"/>
                <a:ext cx="1106920" cy="753124"/>
              </a:xfrm>
              <a:prstGeom prst="roundRect">
                <a:avLst>
                  <a:gd name="adj" fmla="val 16667"/>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Instance </a:t>
                </a:r>
                <a:endParaRPr/>
              </a:p>
            </p:txBody>
          </p:sp>
          <p:pic>
            <p:nvPicPr>
              <p:cNvPr id="1766" name="Google Shape;1766;p183" descr="C:\Users\csve\AppData\Local\Microsoft\Windows\Temporary Internet Files\Content.IE5\31KUVIR9\MC900432614[1].png"/>
              <p:cNvPicPr preferRelativeResize="0"/>
              <p:nvPr/>
            </p:nvPicPr>
            <p:blipFill rotWithShape="1">
              <a:blip r:embed="rId3">
                <a:alphaModFix/>
              </a:blip>
              <a:srcRect/>
              <a:stretch/>
            </p:blipFill>
            <p:spPr>
              <a:xfrm>
                <a:off x="1877037" y="2021420"/>
                <a:ext cx="505212" cy="505212"/>
              </a:xfrm>
              <a:prstGeom prst="rect">
                <a:avLst/>
              </a:prstGeom>
              <a:noFill/>
              <a:ln>
                <a:noFill/>
              </a:ln>
            </p:spPr>
          </p:pic>
        </p:grpSp>
        <p:cxnSp>
          <p:nvCxnSpPr>
            <p:cNvPr id="1767" name="Google Shape;1767;p183"/>
            <p:cNvCxnSpPr/>
            <p:nvPr/>
          </p:nvCxnSpPr>
          <p:spPr>
            <a:xfrm>
              <a:off x="1451797" y="2839458"/>
              <a:ext cx="0" cy="1179089"/>
            </a:xfrm>
            <a:prstGeom prst="straightConnector1">
              <a:avLst/>
            </a:prstGeom>
            <a:noFill/>
            <a:ln w="9525" cap="flat" cmpd="sng">
              <a:solidFill>
                <a:srgbClr val="000000"/>
              </a:solidFill>
              <a:prstDash val="solid"/>
              <a:round/>
              <a:headEnd type="none" w="sm" len="sm"/>
              <a:tailEnd type="stealth" w="med" len="med"/>
            </a:ln>
          </p:spPr>
        </p:cxnSp>
        <p:cxnSp>
          <p:nvCxnSpPr>
            <p:cNvPr id="1768" name="Google Shape;1768;p183"/>
            <p:cNvCxnSpPr/>
            <p:nvPr/>
          </p:nvCxnSpPr>
          <p:spPr>
            <a:xfrm>
              <a:off x="2326094" y="3669632"/>
              <a:ext cx="0" cy="364958"/>
            </a:xfrm>
            <a:prstGeom prst="straightConnector1">
              <a:avLst/>
            </a:prstGeom>
            <a:noFill/>
            <a:ln w="9525" cap="flat" cmpd="sng">
              <a:solidFill>
                <a:srgbClr val="000000"/>
              </a:solidFill>
              <a:prstDash val="solid"/>
              <a:round/>
              <a:headEnd type="stealth" w="med" len="med"/>
              <a:tailEnd type="none" w="sm" len="sm"/>
            </a:ln>
          </p:spPr>
        </p:cxnSp>
        <p:sp>
          <p:nvSpPr>
            <p:cNvPr id="1769" name="Google Shape;1769;p183"/>
            <p:cNvSpPr/>
            <p:nvPr/>
          </p:nvSpPr>
          <p:spPr>
            <a:xfrm>
              <a:off x="2135178" y="3293992"/>
              <a:ext cx="1546470" cy="376675"/>
            </a:xfrm>
            <a:prstGeom prst="roundRect">
              <a:avLst>
                <a:gd name="adj" fmla="val 16667"/>
              </a:avLst>
            </a:prstGeom>
            <a:solidFill>
              <a:srgbClr val="FFFFFF"/>
            </a:solidFill>
            <a:ln w="12700" cap="flat" cmpd="sng">
              <a:solidFill>
                <a:srgbClr val="000000"/>
              </a:solidFill>
              <a:prstDash val="dash"/>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Object Proxy</a:t>
              </a:r>
              <a:endParaRPr/>
            </a:p>
          </p:txBody>
        </p:sp>
        <p:cxnSp>
          <p:nvCxnSpPr>
            <p:cNvPr id="1770" name="Google Shape;1770;p183"/>
            <p:cNvCxnSpPr/>
            <p:nvPr/>
          </p:nvCxnSpPr>
          <p:spPr>
            <a:xfrm>
              <a:off x="3072080" y="2526632"/>
              <a:ext cx="0" cy="786063"/>
            </a:xfrm>
            <a:prstGeom prst="straightConnector1">
              <a:avLst/>
            </a:prstGeom>
            <a:noFill/>
            <a:ln w="9525" cap="flat" cmpd="sng">
              <a:solidFill>
                <a:srgbClr val="000000"/>
              </a:solidFill>
              <a:prstDash val="solid"/>
              <a:round/>
              <a:headEnd type="none" w="sm" len="sm"/>
              <a:tailEnd type="stealth" w="med" len="med"/>
            </a:ln>
          </p:spPr>
        </p:cxnSp>
        <p:sp>
          <p:nvSpPr>
            <p:cNvPr id="1771" name="Google Shape;1771;p183"/>
            <p:cNvSpPr/>
            <p:nvPr/>
          </p:nvSpPr>
          <p:spPr>
            <a:xfrm>
              <a:off x="1227221" y="4026617"/>
              <a:ext cx="2490545" cy="37694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Remote Reference Module</a:t>
              </a:r>
              <a:endParaRPr sz="1200" b="0" i="0" u="none" strike="noStrike" cap="none">
                <a:solidFill>
                  <a:srgbClr val="000000"/>
                </a:solidFill>
                <a:latin typeface="Arial"/>
                <a:ea typeface="Arial"/>
                <a:cs typeface="Arial"/>
                <a:sym typeface="Arial"/>
              </a:endParaRPr>
            </a:p>
          </p:txBody>
        </p:sp>
        <p:sp>
          <p:nvSpPr>
            <p:cNvPr id="1772" name="Google Shape;1772;p183"/>
            <p:cNvSpPr txBox="1"/>
            <p:nvPr/>
          </p:nvSpPr>
          <p:spPr>
            <a:xfrm>
              <a:off x="714610" y="1443788"/>
              <a:ext cx="1005890" cy="336891"/>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Node A</a:t>
              </a:r>
              <a:endParaRPr sz="1100" b="0" i="0" u="none" strike="noStrike" cap="none">
                <a:solidFill>
                  <a:srgbClr val="000000"/>
                </a:solidFill>
                <a:latin typeface="Arial"/>
                <a:ea typeface="Arial"/>
                <a:cs typeface="Arial"/>
                <a:sym typeface="Arial"/>
              </a:endParaRPr>
            </a:p>
          </p:txBody>
        </p:sp>
        <p:sp>
          <p:nvSpPr>
            <p:cNvPr id="1773" name="Google Shape;1773;p183"/>
            <p:cNvSpPr txBox="1"/>
            <p:nvPr/>
          </p:nvSpPr>
          <p:spPr>
            <a:xfrm>
              <a:off x="806850" y="4523881"/>
              <a:ext cx="1166329" cy="312820"/>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Application A</a:t>
              </a:r>
              <a:endParaRPr sz="1050" b="0" i="0" u="none" strike="noStrike" cap="none">
                <a:solidFill>
                  <a:srgbClr val="000000"/>
                </a:solidFill>
                <a:latin typeface="Arial"/>
                <a:ea typeface="Arial"/>
                <a:cs typeface="Arial"/>
                <a:sym typeface="Arial"/>
              </a:endParaRPr>
            </a:p>
          </p:txBody>
        </p:sp>
        <p:cxnSp>
          <p:nvCxnSpPr>
            <p:cNvPr id="1774" name="Google Shape;1774;p183"/>
            <p:cNvCxnSpPr/>
            <p:nvPr/>
          </p:nvCxnSpPr>
          <p:spPr>
            <a:xfrm>
              <a:off x="3084238" y="3677652"/>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75" name="Google Shape;1775;p183"/>
            <p:cNvCxnSpPr/>
            <p:nvPr/>
          </p:nvCxnSpPr>
          <p:spPr>
            <a:xfrm>
              <a:off x="3116345" y="4419595"/>
              <a:ext cx="0" cy="1114937"/>
            </a:xfrm>
            <a:prstGeom prst="straightConnector1">
              <a:avLst/>
            </a:prstGeom>
            <a:noFill/>
            <a:ln w="9525" cap="flat" cmpd="sng">
              <a:solidFill>
                <a:srgbClr val="C49100"/>
              </a:solidFill>
              <a:prstDash val="solid"/>
              <a:round/>
              <a:headEnd type="none" w="sm" len="sm"/>
              <a:tailEnd type="stealth" w="med" len="med"/>
            </a:ln>
          </p:spPr>
        </p:cxnSp>
        <p:sp>
          <p:nvSpPr>
            <p:cNvPr id="1776" name="Google Shape;1776;p183"/>
            <p:cNvSpPr txBox="1"/>
            <p:nvPr/>
          </p:nvSpPr>
          <p:spPr>
            <a:xfrm>
              <a:off x="7424450" y="1439772"/>
              <a:ext cx="1005890" cy="336891"/>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Node B</a:t>
              </a:r>
              <a:endParaRPr sz="1100" b="0" i="0" u="none" strike="noStrike" cap="none">
                <a:solidFill>
                  <a:srgbClr val="000000"/>
                </a:solidFill>
                <a:latin typeface="Arial"/>
                <a:ea typeface="Arial"/>
                <a:cs typeface="Arial"/>
                <a:sym typeface="Arial"/>
              </a:endParaRPr>
            </a:p>
          </p:txBody>
        </p:sp>
        <p:sp>
          <p:nvSpPr>
            <p:cNvPr id="1777" name="Google Shape;1777;p183"/>
            <p:cNvSpPr txBox="1"/>
            <p:nvPr/>
          </p:nvSpPr>
          <p:spPr>
            <a:xfrm>
              <a:off x="5302850" y="1788696"/>
              <a:ext cx="1182171" cy="312820"/>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Application B</a:t>
              </a:r>
              <a:endParaRPr sz="1050" b="0" i="0" u="none" strike="noStrike" cap="none">
                <a:solidFill>
                  <a:srgbClr val="000000"/>
                </a:solidFill>
                <a:latin typeface="Arial"/>
                <a:ea typeface="Arial"/>
                <a:cs typeface="Arial"/>
                <a:sym typeface="Arial"/>
              </a:endParaRPr>
            </a:p>
          </p:txBody>
        </p:sp>
        <p:cxnSp>
          <p:nvCxnSpPr>
            <p:cNvPr id="1778" name="Google Shape;1778;p183"/>
            <p:cNvCxnSpPr/>
            <p:nvPr/>
          </p:nvCxnSpPr>
          <p:spPr>
            <a:xfrm rot="10800000">
              <a:off x="3200542" y="3673636"/>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79" name="Google Shape;1779;p183"/>
            <p:cNvCxnSpPr/>
            <p:nvPr/>
          </p:nvCxnSpPr>
          <p:spPr>
            <a:xfrm rot="10800000">
              <a:off x="3208585" y="4415579"/>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80" name="Google Shape;1780;p183"/>
            <p:cNvCxnSpPr/>
            <p:nvPr/>
          </p:nvCxnSpPr>
          <p:spPr>
            <a:xfrm rot="10800000">
              <a:off x="3212453" y="2358189"/>
              <a:ext cx="0" cy="926433"/>
            </a:xfrm>
            <a:prstGeom prst="straightConnector1">
              <a:avLst/>
            </a:prstGeom>
            <a:noFill/>
            <a:ln w="9525" cap="flat" cmpd="sng">
              <a:solidFill>
                <a:srgbClr val="000000"/>
              </a:solidFill>
              <a:prstDash val="solid"/>
              <a:round/>
              <a:headEnd type="none" w="sm" len="sm"/>
              <a:tailEnd type="none" w="sm" len="sm"/>
            </a:ln>
          </p:spPr>
        </p:cxnSp>
        <p:cxnSp>
          <p:nvCxnSpPr>
            <p:cNvPr id="1781" name="Google Shape;1781;p183"/>
            <p:cNvCxnSpPr/>
            <p:nvPr/>
          </p:nvCxnSpPr>
          <p:spPr>
            <a:xfrm rot="10800000">
              <a:off x="5795371" y="4427616"/>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82" name="Google Shape;1782;p183"/>
            <p:cNvCxnSpPr/>
            <p:nvPr/>
          </p:nvCxnSpPr>
          <p:spPr>
            <a:xfrm>
              <a:off x="5911675" y="4423600"/>
              <a:ext cx="0" cy="1114937"/>
            </a:xfrm>
            <a:prstGeom prst="straightConnector1">
              <a:avLst/>
            </a:prstGeom>
            <a:noFill/>
            <a:ln w="9525" cap="flat" cmpd="sng">
              <a:solidFill>
                <a:srgbClr val="C49100"/>
              </a:solidFill>
              <a:prstDash val="solid"/>
              <a:round/>
              <a:headEnd type="none" w="sm" len="sm"/>
              <a:tailEnd type="stealth" w="med" len="med"/>
            </a:ln>
          </p:spPr>
        </p:cxnSp>
        <p:sp>
          <p:nvSpPr>
            <p:cNvPr id="1783" name="Google Shape;1783;p183"/>
            <p:cNvSpPr/>
            <p:nvPr/>
          </p:nvSpPr>
          <p:spPr>
            <a:xfrm>
              <a:off x="553437" y="5546562"/>
              <a:ext cx="8049126" cy="324854"/>
            </a:xfrm>
            <a:prstGeom prst="roundRect">
              <a:avLst>
                <a:gd name="adj" fmla="val 8975"/>
              </a:avLst>
            </a:prstGeom>
            <a:solidFill>
              <a:srgbClr val="FFFF99">
                <a:alpha val="33725"/>
              </a:srgbClr>
            </a:solidFill>
            <a:ln w="12700" cap="flat" cmpd="sng">
              <a:solidFill>
                <a:srgbClr val="C491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84" name="Google Shape;1784;p183"/>
            <p:cNvSpPr/>
            <p:nvPr/>
          </p:nvSpPr>
          <p:spPr>
            <a:xfrm>
              <a:off x="7194882" y="5702975"/>
              <a:ext cx="1050756" cy="348914"/>
            </a:xfrm>
            <a:prstGeom prst="rect">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Network</a:t>
              </a:r>
              <a:endParaRPr sz="1200" b="0" i="0" u="none" strike="noStrike" cap="none">
                <a:solidFill>
                  <a:srgbClr val="000000"/>
                </a:solidFill>
                <a:latin typeface="Arial"/>
                <a:ea typeface="Arial"/>
                <a:cs typeface="Arial"/>
                <a:sym typeface="Arial"/>
              </a:endParaRPr>
            </a:p>
          </p:txBody>
        </p:sp>
        <p:sp>
          <p:nvSpPr>
            <p:cNvPr id="1785" name="Google Shape;1785;p183"/>
            <p:cNvSpPr/>
            <p:nvPr/>
          </p:nvSpPr>
          <p:spPr>
            <a:xfrm>
              <a:off x="5446295" y="4034638"/>
              <a:ext cx="2490545" cy="376947"/>
            </a:xfrm>
            <a:prstGeom prst="roundRect">
              <a:avLst>
                <a:gd name="adj" fmla="val 16667"/>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Remote Reference Module</a:t>
              </a:r>
              <a:endParaRPr sz="1200" b="0" i="0" u="none" strike="noStrike" cap="none">
                <a:solidFill>
                  <a:srgbClr val="000000"/>
                </a:solidFill>
                <a:latin typeface="Arial"/>
                <a:ea typeface="Arial"/>
                <a:cs typeface="Arial"/>
                <a:sym typeface="Arial"/>
              </a:endParaRPr>
            </a:p>
          </p:txBody>
        </p:sp>
        <p:cxnSp>
          <p:nvCxnSpPr>
            <p:cNvPr id="1786" name="Google Shape;1786;p183"/>
            <p:cNvCxnSpPr/>
            <p:nvPr/>
          </p:nvCxnSpPr>
          <p:spPr>
            <a:xfrm>
              <a:off x="2149810" y="4427617"/>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87" name="Google Shape;1787;p183"/>
            <p:cNvCxnSpPr/>
            <p:nvPr/>
          </p:nvCxnSpPr>
          <p:spPr>
            <a:xfrm rot="10800000">
              <a:off x="2314237" y="4411568"/>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88" name="Google Shape;1788;p183"/>
            <p:cNvCxnSpPr/>
            <p:nvPr/>
          </p:nvCxnSpPr>
          <p:spPr>
            <a:xfrm>
              <a:off x="5787332" y="3685671"/>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89" name="Google Shape;1789;p183"/>
            <p:cNvCxnSpPr/>
            <p:nvPr/>
          </p:nvCxnSpPr>
          <p:spPr>
            <a:xfrm rot="10800000">
              <a:off x="5903636" y="3681655"/>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90" name="Google Shape;1790;p183"/>
            <p:cNvCxnSpPr/>
            <p:nvPr/>
          </p:nvCxnSpPr>
          <p:spPr>
            <a:xfrm rot="10800000">
              <a:off x="2057400" y="2514600"/>
              <a:ext cx="1010653" cy="0"/>
            </a:xfrm>
            <a:prstGeom prst="straightConnector1">
              <a:avLst/>
            </a:prstGeom>
            <a:noFill/>
            <a:ln w="9525" cap="flat" cmpd="sng">
              <a:solidFill>
                <a:srgbClr val="000000"/>
              </a:solidFill>
              <a:prstDash val="solid"/>
              <a:round/>
              <a:headEnd type="none" w="sm" len="sm"/>
              <a:tailEnd type="none" w="sm" len="sm"/>
            </a:ln>
          </p:spPr>
        </p:cxnSp>
        <p:cxnSp>
          <p:nvCxnSpPr>
            <p:cNvPr id="1791" name="Google Shape;1791;p183"/>
            <p:cNvCxnSpPr/>
            <p:nvPr/>
          </p:nvCxnSpPr>
          <p:spPr>
            <a:xfrm>
              <a:off x="2069432" y="2358189"/>
              <a:ext cx="1143000" cy="0"/>
            </a:xfrm>
            <a:prstGeom prst="straightConnector1">
              <a:avLst/>
            </a:prstGeom>
            <a:noFill/>
            <a:ln w="9525" cap="flat" cmpd="sng">
              <a:solidFill>
                <a:srgbClr val="000000"/>
              </a:solidFill>
              <a:prstDash val="solid"/>
              <a:round/>
              <a:headEnd type="stealth" w="med" len="med"/>
              <a:tailEnd type="none" w="sm" len="sm"/>
            </a:ln>
          </p:spPr>
        </p:cxnSp>
        <p:sp>
          <p:nvSpPr>
            <p:cNvPr id="1792" name="Google Shape;1792;p183"/>
            <p:cNvSpPr/>
            <p:nvPr/>
          </p:nvSpPr>
          <p:spPr>
            <a:xfrm>
              <a:off x="5522495" y="3277942"/>
              <a:ext cx="2430376" cy="376675"/>
            </a:xfrm>
            <a:prstGeom prst="roundRect">
              <a:avLst>
                <a:gd name="adj" fmla="val 16667"/>
              </a:avLst>
            </a:prstGeom>
            <a:solidFill>
              <a:srgbClr val="FFFFFF"/>
            </a:solidFill>
            <a:ln w="12700" cap="flat" cmpd="sng">
              <a:solidFill>
                <a:srgbClr val="000000"/>
              </a:solidFill>
              <a:prstDash val="dash"/>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Object Skeleton</a:t>
              </a:r>
              <a:endParaRPr/>
            </a:p>
          </p:txBody>
        </p:sp>
        <p:sp>
          <p:nvSpPr>
            <p:cNvPr id="1793" name="Google Shape;1793;p183"/>
            <p:cNvSpPr/>
            <p:nvPr/>
          </p:nvSpPr>
          <p:spPr>
            <a:xfrm>
              <a:off x="6745690" y="2057398"/>
              <a:ext cx="1106920" cy="1058778"/>
            </a:xfrm>
            <a:prstGeom prst="roundRect">
              <a:avLst>
                <a:gd name="adj" fmla="val 12122"/>
              </a:avLst>
            </a:prstGeom>
            <a:solidFill>
              <a:srgbClr val="FFFFFF"/>
            </a:solidFill>
            <a:ln w="12700" cap="flat" cmpd="sng">
              <a:solidFill>
                <a:srgbClr val="000000"/>
              </a:solidFill>
              <a:prstDash val="solid"/>
              <a:round/>
              <a:headEnd type="none" w="sm" len="sm"/>
              <a:tailEnd type="none" w="sm" len="sm"/>
            </a:ln>
          </p:spPr>
          <p:txBody>
            <a:bodyPr spcFirstLastPara="1" wrap="square" lIns="0" tIns="228600" rIns="0" bIns="0" anchor="b"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Remote</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Instance </a:t>
              </a:r>
              <a:endParaRPr/>
            </a:p>
          </p:txBody>
        </p:sp>
        <p:pic>
          <p:nvPicPr>
            <p:cNvPr id="1794" name="Google Shape;1794;p183" descr="C:\Users\csve\AppData\Local\Microsoft\Windows\Temporary Internet Files\Content.IE5\31KUVIR9\MC900432614[1].png"/>
            <p:cNvPicPr preferRelativeResize="0"/>
            <p:nvPr/>
          </p:nvPicPr>
          <p:blipFill rotWithShape="1">
            <a:blip r:embed="rId3">
              <a:alphaModFix/>
            </a:blip>
            <a:srcRect/>
            <a:stretch/>
          </p:blipFill>
          <p:spPr>
            <a:xfrm>
              <a:off x="7058615" y="2149757"/>
              <a:ext cx="505212" cy="505212"/>
            </a:xfrm>
            <a:prstGeom prst="rect">
              <a:avLst/>
            </a:prstGeom>
            <a:noFill/>
            <a:ln>
              <a:noFill/>
            </a:ln>
          </p:spPr>
        </p:pic>
        <p:cxnSp>
          <p:nvCxnSpPr>
            <p:cNvPr id="1795" name="Google Shape;1795;p183"/>
            <p:cNvCxnSpPr/>
            <p:nvPr/>
          </p:nvCxnSpPr>
          <p:spPr>
            <a:xfrm>
              <a:off x="6934368" y="4447670"/>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96" name="Google Shape;1796;p183"/>
            <p:cNvCxnSpPr/>
            <p:nvPr/>
          </p:nvCxnSpPr>
          <p:spPr>
            <a:xfrm rot="10800000">
              <a:off x="7098795" y="4431621"/>
              <a:ext cx="0" cy="1114937"/>
            </a:xfrm>
            <a:prstGeom prst="straightConnector1">
              <a:avLst/>
            </a:prstGeom>
            <a:noFill/>
            <a:ln w="9525" cap="flat" cmpd="sng">
              <a:solidFill>
                <a:srgbClr val="C49100"/>
              </a:solidFill>
              <a:prstDash val="solid"/>
              <a:round/>
              <a:headEnd type="none" w="sm" len="sm"/>
              <a:tailEnd type="stealth" w="med" len="med"/>
            </a:ln>
          </p:spPr>
        </p:cxnSp>
        <p:cxnSp>
          <p:nvCxnSpPr>
            <p:cNvPr id="1797" name="Google Shape;1797;p183"/>
            <p:cNvCxnSpPr/>
            <p:nvPr/>
          </p:nvCxnSpPr>
          <p:spPr>
            <a:xfrm>
              <a:off x="6974448" y="3681661"/>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98" name="Google Shape;1798;p183"/>
            <p:cNvCxnSpPr/>
            <p:nvPr/>
          </p:nvCxnSpPr>
          <p:spPr>
            <a:xfrm rot="10800000">
              <a:off x="7090752" y="3677645"/>
              <a:ext cx="0" cy="352932"/>
            </a:xfrm>
            <a:prstGeom prst="straightConnector1">
              <a:avLst/>
            </a:prstGeom>
            <a:noFill/>
            <a:ln w="9525" cap="flat" cmpd="sng">
              <a:solidFill>
                <a:srgbClr val="000000"/>
              </a:solidFill>
              <a:prstDash val="solid"/>
              <a:round/>
              <a:headEnd type="none" w="sm" len="sm"/>
              <a:tailEnd type="stealth" w="med" len="med"/>
            </a:ln>
          </p:spPr>
        </p:cxnSp>
        <p:cxnSp>
          <p:nvCxnSpPr>
            <p:cNvPr id="1799" name="Google Shape;1799;p183"/>
            <p:cNvCxnSpPr/>
            <p:nvPr/>
          </p:nvCxnSpPr>
          <p:spPr>
            <a:xfrm rot="10800000">
              <a:off x="5855387" y="2767263"/>
              <a:ext cx="0" cy="489286"/>
            </a:xfrm>
            <a:prstGeom prst="straightConnector1">
              <a:avLst/>
            </a:prstGeom>
            <a:noFill/>
            <a:ln w="9525" cap="flat" cmpd="sng">
              <a:solidFill>
                <a:srgbClr val="000000"/>
              </a:solidFill>
              <a:prstDash val="solid"/>
              <a:round/>
              <a:headEnd type="none" w="sm" len="sm"/>
              <a:tailEnd type="none" w="sm" len="sm"/>
            </a:ln>
          </p:spPr>
        </p:cxnSp>
        <p:cxnSp>
          <p:nvCxnSpPr>
            <p:cNvPr id="1800" name="Google Shape;1800;p183"/>
            <p:cNvCxnSpPr/>
            <p:nvPr/>
          </p:nvCxnSpPr>
          <p:spPr>
            <a:xfrm>
              <a:off x="5775174" y="2683042"/>
              <a:ext cx="0" cy="577515"/>
            </a:xfrm>
            <a:prstGeom prst="straightConnector1">
              <a:avLst/>
            </a:prstGeom>
            <a:noFill/>
            <a:ln w="9525" cap="flat" cmpd="sng">
              <a:solidFill>
                <a:srgbClr val="000000"/>
              </a:solidFill>
              <a:prstDash val="solid"/>
              <a:round/>
              <a:headEnd type="none" w="sm" len="sm"/>
              <a:tailEnd type="stealth" w="med" len="med"/>
            </a:ln>
          </p:spPr>
        </p:cxnSp>
        <p:cxnSp>
          <p:nvCxnSpPr>
            <p:cNvPr id="1801" name="Google Shape;1801;p183"/>
            <p:cNvCxnSpPr/>
            <p:nvPr/>
          </p:nvCxnSpPr>
          <p:spPr>
            <a:xfrm rot="10800000">
              <a:off x="5771148" y="2679032"/>
              <a:ext cx="966536" cy="0"/>
            </a:xfrm>
            <a:prstGeom prst="straightConnector1">
              <a:avLst/>
            </a:prstGeom>
            <a:noFill/>
            <a:ln w="9525" cap="flat" cmpd="sng">
              <a:solidFill>
                <a:srgbClr val="000000"/>
              </a:solidFill>
              <a:prstDash val="solid"/>
              <a:round/>
              <a:headEnd type="none" w="sm" len="sm"/>
              <a:tailEnd type="none" w="sm" len="sm"/>
            </a:ln>
          </p:spPr>
        </p:cxnSp>
        <p:cxnSp>
          <p:nvCxnSpPr>
            <p:cNvPr id="1802" name="Google Shape;1802;p183"/>
            <p:cNvCxnSpPr/>
            <p:nvPr/>
          </p:nvCxnSpPr>
          <p:spPr>
            <a:xfrm rot="10800000">
              <a:off x="5855368" y="2763252"/>
              <a:ext cx="894347" cy="0"/>
            </a:xfrm>
            <a:prstGeom prst="straightConnector1">
              <a:avLst/>
            </a:prstGeom>
            <a:noFill/>
            <a:ln w="9525" cap="flat" cmpd="sng">
              <a:solidFill>
                <a:srgbClr val="000000"/>
              </a:solidFill>
              <a:prstDash val="solid"/>
              <a:round/>
              <a:headEnd type="stealth" w="med" len="med"/>
              <a:tailEnd type="none" w="sm" len="sm"/>
            </a:ln>
          </p:spPr>
        </p:cxnSp>
        <p:cxnSp>
          <p:nvCxnSpPr>
            <p:cNvPr id="1803" name="Google Shape;1803;p183"/>
            <p:cNvCxnSpPr/>
            <p:nvPr/>
          </p:nvCxnSpPr>
          <p:spPr>
            <a:xfrm rot="10800000">
              <a:off x="7507704" y="3116180"/>
              <a:ext cx="0" cy="397042"/>
            </a:xfrm>
            <a:prstGeom prst="straightConnector1">
              <a:avLst/>
            </a:prstGeom>
            <a:noFill/>
            <a:ln w="9525" cap="flat" cmpd="sng">
              <a:solidFill>
                <a:srgbClr val="000000"/>
              </a:solidFill>
              <a:prstDash val="solid"/>
              <a:round/>
              <a:headEnd type="oval" w="med" len="med"/>
              <a:tailEnd type="stealth" w="med" len="med"/>
            </a:ln>
          </p:spPr>
        </p:cxnSp>
        <p:sp>
          <p:nvSpPr>
            <p:cNvPr id="1804" name="Google Shape;1804;p183"/>
            <p:cNvSpPr/>
            <p:nvPr/>
          </p:nvSpPr>
          <p:spPr>
            <a:xfrm>
              <a:off x="1969167" y="5085355"/>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a:t>
              </a:r>
              <a:endParaRPr sz="1050" b="0" i="0" u="none" strike="noStrike" cap="none">
                <a:solidFill>
                  <a:srgbClr val="000000"/>
                </a:solidFill>
                <a:latin typeface="Arial"/>
                <a:ea typeface="Arial"/>
                <a:cs typeface="Arial"/>
                <a:sym typeface="Arial"/>
              </a:endParaRPr>
            </a:p>
          </p:txBody>
        </p:sp>
        <p:sp>
          <p:nvSpPr>
            <p:cNvPr id="1805" name="Google Shape;1805;p183"/>
            <p:cNvSpPr/>
            <p:nvPr/>
          </p:nvSpPr>
          <p:spPr>
            <a:xfrm>
              <a:off x="6994357" y="5057275"/>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3</a:t>
              </a:r>
              <a:endParaRPr sz="1050" b="0" i="0" u="none" strike="noStrike" cap="none">
                <a:solidFill>
                  <a:srgbClr val="000000"/>
                </a:solidFill>
                <a:latin typeface="Arial"/>
                <a:ea typeface="Arial"/>
                <a:cs typeface="Arial"/>
                <a:sym typeface="Arial"/>
              </a:endParaRPr>
            </a:p>
          </p:txBody>
        </p:sp>
        <p:sp>
          <p:nvSpPr>
            <p:cNvPr id="1806" name="Google Shape;1806;p183"/>
            <p:cNvSpPr/>
            <p:nvPr/>
          </p:nvSpPr>
          <p:spPr>
            <a:xfrm>
              <a:off x="6797842" y="4740437"/>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7</a:t>
              </a:r>
              <a:endParaRPr sz="1050" b="0" i="0" u="none" strike="noStrike" cap="none">
                <a:solidFill>
                  <a:srgbClr val="000000"/>
                </a:solidFill>
                <a:latin typeface="Arial"/>
                <a:ea typeface="Arial"/>
                <a:cs typeface="Arial"/>
                <a:sym typeface="Arial"/>
              </a:endParaRPr>
            </a:p>
          </p:txBody>
        </p:sp>
        <p:sp>
          <p:nvSpPr>
            <p:cNvPr id="1807" name="Google Shape;1807;p183"/>
            <p:cNvSpPr/>
            <p:nvPr/>
          </p:nvSpPr>
          <p:spPr>
            <a:xfrm>
              <a:off x="2173706" y="4712356"/>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8</a:t>
              </a:r>
              <a:endParaRPr sz="1050" b="0" i="0" u="none" strike="noStrike" cap="none">
                <a:solidFill>
                  <a:srgbClr val="000000"/>
                </a:solidFill>
                <a:latin typeface="Arial"/>
                <a:ea typeface="Arial"/>
                <a:cs typeface="Arial"/>
                <a:sym typeface="Arial"/>
              </a:endParaRPr>
            </a:p>
          </p:txBody>
        </p:sp>
        <p:sp>
          <p:nvSpPr>
            <p:cNvPr id="1808" name="Google Shape;1808;p183"/>
            <p:cNvSpPr/>
            <p:nvPr/>
          </p:nvSpPr>
          <p:spPr>
            <a:xfrm>
              <a:off x="2867527" y="4756472"/>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12</a:t>
              </a:r>
              <a:endParaRPr sz="1050" b="0" i="0" u="none" strike="noStrike" cap="none">
                <a:solidFill>
                  <a:srgbClr val="000000"/>
                </a:solidFill>
                <a:latin typeface="Arial"/>
                <a:ea typeface="Arial"/>
                <a:cs typeface="Arial"/>
                <a:sym typeface="Arial"/>
              </a:endParaRPr>
            </a:p>
          </p:txBody>
        </p:sp>
        <p:sp>
          <p:nvSpPr>
            <p:cNvPr id="1809" name="Google Shape;1809;p183"/>
            <p:cNvSpPr/>
            <p:nvPr/>
          </p:nvSpPr>
          <p:spPr>
            <a:xfrm>
              <a:off x="5618748" y="4836682"/>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13</a:t>
              </a:r>
              <a:endParaRPr sz="1050" b="0" i="0" u="none" strike="noStrike" cap="none">
                <a:solidFill>
                  <a:srgbClr val="000000"/>
                </a:solidFill>
                <a:latin typeface="Arial"/>
                <a:ea typeface="Arial"/>
                <a:cs typeface="Arial"/>
                <a:sym typeface="Arial"/>
              </a:endParaRPr>
            </a:p>
          </p:txBody>
        </p:sp>
        <p:sp>
          <p:nvSpPr>
            <p:cNvPr id="1810" name="Google Shape;1810;p183"/>
            <p:cNvSpPr/>
            <p:nvPr/>
          </p:nvSpPr>
          <p:spPr>
            <a:xfrm>
              <a:off x="5807242" y="5121430"/>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18</a:t>
              </a:r>
              <a:endParaRPr sz="1050" b="0" i="0" u="none" strike="noStrike" cap="none">
                <a:solidFill>
                  <a:srgbClr val="000000"/>
                </a:solidFill>
                <a:latin typeface="Arial"/>
                <a:ea typeface="Arial"/>
                <a:cs typeface="Arial"/>
                <a:sym typeface="Arial"/>
              </a:endParaRPr>
            </a:p>
          </p:txBody>
        </p:sp>
        <p:sp>
          <p:nvSpPr>
            <p:cNvPr id="1811" name="Google Shape;1811;p183"/>
            <p:cNvSpPr/>
            <p:nvPr/>
          </p:nvSpPr>
          <p:spPr>
            <a:xfrm>
              <a:off x="3168316" y="5081325"/>
              <a:ext cx="280738" cy="268698"/>
            </a:xfrm>
            <a:prstGeom prst="ellipse">
              <a:avLst/>
            </a:prstGeom>
            <a:gradFill>
              <a:gsLst>
                <a:gs pos="0">
                  <a:schemeClr val="lt1"/>
                </a:gs>
                <a:gs pos="100000">
                  <a:srgbClr val="FFFA8F"/>
                </a:gs>
              </a:gsLst>
              <a:lin ang="5400000" scaled="0"/>
            </a:gradFill>
            <a:ln w="12700" cap="flat" cmpd="sng">
              <a:solidFill>
                <a:srgbClr val="BC8F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19</a:t>
              </a:r>
              <a:endParaRPr sz="1050" b="0" i="0" u="none" strike="noStrike" cap="none">
                <a:solidFill>
                  <a:srgbClr val="000000"/>
                </a:solidFill>
                <a:latin typeface="Arial"/>
                <a:ea typeface="Arial"/>
                <a:cs typeface="Arial"/>
                <a:sym typeface="Arial"/>
              </a:endParaRPr>
            </a:p>
          </p:txBody>
        </p:sp>
        <p:sp>
          <p:nvSpPr>
            <p:cNvPr id="1812" name="Google Shape;1812;p183"/>
            <p:cNvSpPr txBox="1"/>
            <p:nvPr/>
          </p:nvSpPr>
          <p:spPr>
            <a:xfrm>
              <a:off x="875030" y="3272589"/>
              <a:ext cx="929708" cy="453196"/>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 Ask for Reference</a:t>
              </a:r>
              <a:endParaRPr sz="1050" b="0" i="0" u="none" strike="noStrike" cap="none">
                <a:solidFill>
                  <a:srgbClr val="000000"/>
                </a:solidFill>
                <a:latin typeface="Arial"/>
                <a:ea typeface="Arial"/>
                <a:cs typeface="Arial"/>
                <a:sym typeface="Arial"/>
              </a:endParaRPr>
            </a:p>
          </p:txBody>
        </p:sp>
        <p:sp>
          <p:nvSpPr>
            <p:cNvPr id="1813" name="Google Shape;1813;p183"/>
            <p:cNvSpPr/>
            <p:nvPr/>
          </p:nvSpPr>
          <p:spPr>
            <a:xfrm>
              <a:off x="7047231" y="3749850"/>
              <a:ext cx="267970" cy="232603"/>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4</a:t>
              </a:r>
              <a:endParaRPr sz="1050" b="0" i="0" u="none" strike="noStrike" cap="none">
                <a:solidFill>
                  <a:srgbClr val="000000"/>
                </a:solidFill>
                <a:latin typeface="Arial"/>
                <a:ea typeface="Arial"/>
                <a:cs typeface="Arial"/>
                <a:sym typeface="Arial"/>
              </a:endParaRPr>
            </a:p>
          </p:txBody>
        </p:sp>
        <p:sp>
          <p:nvSpPr>
            <p:cNvPr id="1814" name="Google Shape;1814;p183"/>
            <p:cNvSpPr/>
            <p:nvPr/>
          </p:nvSpPr>
          <p:spPr>
            <a:xfrm>
              <a:off x="6754463" y="3709745"/>
              <a:ext cx="267970" cy="232603"/>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6</a:t>
              </a:r>
              <a:endParaRPr sz="1050" b="0" i="0" u="none" strike="noStrike" cap="none">
                <a:solidFill>
                  <a:srgbClr val="000000"/>
                </a:solidFill>
                <a:latin typeface="Arial"/>
                <a:ea typeface="Arial"/>
                <a:cs typeface="Arial"/>
                <a:sym typeface="Arial"/>
              </a:endParaRPr>
            </a:p>
          </p:txBody>
        </p:sp>
        <p:sp>
          <p:nvSpPr>
            <p:cNvPr id="1815" name="Google Shape;1815;p183"/>
            <p:cNvSpPr/>
            <p:nvPr/>
          </p:nvSpPr>
          <p:spPr>
            <a:xfrm>
              <a:off x="2250643" y="3765892"/>
              <a:ext cx="267970" cy="232603"/>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9</a:t>
              </a:r>
              <a:endParaRPr sz="1050" b="0" i="0" u="none" strike="noStrike" cap="none">
                <a:solidFill>
                  <a:srgbClr val="000000"/>
                </a:solidFill>
                <a:latin typeface="Arial"/>
                <a:ea typeface="Arial"/>
                <a:cs typeface="Arial"/>
                <a:sym typeface="Arial"/>
              </a:endParaRPr>
            </a:p>
          </p:txBody>
        </p:sp>
        <p:sp>
          <p:nvSpPr>
            <p:cNvPr id="1816" name="Google Shape;1816;p183"/>
            <p:cNvSpPr txBox="1"/>
            <p:nvPr/>
          </p:nvSpPr>
          <p:spPr>
            <a:xfrm>
              <a:off x="7596672" y="3160295"/>
              <a:ext cx="929708" cy="453196"/>
            </a:xfrm>
            <a:prstGeom prst="rect">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5: Object Activation</a:t>
              </a:r>
              <a:endParaRPr sz="1050" b="0" i="0" u="none" strike="noStrike" cap="none">
                <a:solidFill>
                  <a:srgbClr val="000000"/>
                </a:solidFill>
                <a:latin typeface="Arial"/>
                <a:ea typeface="Arial"/>
                <a:cs typeface="Arial"/>
                <a:sym typeface="Arial"/>
              </a:endParaRPr>
            </a:p>
          </p:txBody>
        </p:sp>
        <p:sp>
          <p:nvSpPr>
            <p:cNvPr id="1817" name="Google Shape;1817;p183"/>
            <p:cNvSpPr/>
            <p:nvPr/>
          </p:nvSpPr>
          <p:spPr>
            <a:xfrm>
              <a:off x="2848211" y="2450439"/>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10</a:t>
              </a:r>
              <a:endParaRPr sz="1050" b="0" i="0" u="none" strike="noStrike" cap="none">
                <a:solidFill>
                  <a:srgbClr val="000000"/>
                </a:solidFill>
                <a:latin typeface="Arial"/>
                <a:ea typeface="Arial"/>
                <a:cs typeface="Arial"/>
                <a:sym typeface="Arial"/>
              </a:endParaRPr>
            </a:p>
          </p:txBody>
        </p:sp>
        <p:sp>
          <p:nvSpPr>
            <p:cNvPr id="1818" name="Google Shape;1818;p183"/>
            <p:cNvSpPr/>
            <p:nvPr/>
          </p:nvSpPr>
          <p:spPr>
            <a:xfrm>
              <a:off x="2856232" y="3673649"/>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11</a:t>
              </a:r>
              <a:endParaRPr sz="1050" b="0" i="0" u="none" strike="noStrike" cap="none">
                <a:solidFill>
                  <a:srgbClr val="000000"/>
                </a:solidFill>
                <a:latin typeface="Arial"/>
                <a:ea typeface="Arial"/>
                <a:cs typeface="Arial"/>
                <a:sym typeface="Arial"/>
              </a:endParaRPr>
            </a:p>
          </p:txBody>
        </p:sp>
        <p:sp>
          <p:nvSpPr>
            <p:cNvPr id="1819" name="Google Shape;1819;p183"/>
            <p:cNvSpPr/>
            <p:nvPr/>
          </p:nvSpPr>
          <p:spPr>
            <a:xfrm>
              <a:off x="5872148" y="3753859"/>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14</a:t>
              </a:r>
              <a:endParaRPr sz="1050" b="0" i="0" u="none" strike="noStrike" cap="none">
                <a:solidFill>
                  <a:srgbClr val="000000"/>
                </a:solidFill>
                <a:latin typeface="Arial"/>
                <a:ea typeface="Arial"/>
                <a:cs typeface="Arial"/>
                <a:sym typeface="Arial"/>
              </a:endParaRPr>
            </a:p>
          </p:txBody>
        </p:sp>
        <p:sp>
          <p:nvSpPr>
            <p:cNvPr id="1820" name="Google Shape;1820;p183"/>
            <p:cNvSpPr/>
            <p:nvPr/>
          </p:nvSpPr>
          <p:spPr>
            <a:xfrm>
              <a:off x="5807979" y="2691069"/>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15</a:t>
              </a:r>
              <a:endParaRPr sz="1050" b="0" i="0" u="none" strike="noStrike" cap="none">
                <a:solidFill>
                  <a:srgbClr val="000000"/>
                </a:solidFill>
                <a:latin typeface="Arial"/>
                <a:ea typeface="Arial"/>
                <a:cs typeface="Arial"/>
                <a:sym typeface="Arial"/>
              </a:endParaRPr>
            </a:p>
          </p:txBody>
        </p:sp>
        <p:sp>
          <p:nvSpPr>
            <p:cNvPr id="1821" name="Google Shape;1821;p183"/>
            <p:cNvSpPr/>
            <p:nvPr/>
          </p:nvSpPr>
          <p:spPr>
            <a:xfrm>
              <a:off x="6285232" y="2458458"/>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16</a:t>
              </a:r>
              <a:endParaRPr sz="1050" b="0" i="0" u="none" strike="noStrike" cap="none">
                <a:solidFill>
                  <a:srgbClr val="000000"/>
                </a:solidFill>
                <a:latin typeface="Arial"/>
                <a:ea typeface="Arial"/>
                <a:cs typeface="Arial"/>
                <a:sym typeface="Arial"/>
              </a:endParaRPr>
            </a:p>
          </p:txBody>
        </p:sp>
        <p:sp>
          <p:nvSpPr>
            <p:cNvPr id="1822" name="Google Shape;1822;p183"/>
            <p:cNvSpPr/>
            <p:nvPr/>
          </p:nvSpPr>
          <p:spPr>
            <a:xfrm>
              <a:off x="5571359" y="3681668"/>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17</a:t>
              </a:r>
              <a:endParaRPr sz="1050" b="0" i="0" u="none" strike="noStrike" cap="none">
                <a:solidFill>
                  <a:srgbClr val="000000"/>
                </a:solidFill>
                <a:latin typeface="Arial"/>
                <a:ea typeface="Arial"/>
                <a:cs typeface="Arial"/>
                <a:sym typeface="Arial"/>
              </a:endParaRPr>
            </a:p>
          </p:txBody>
        </p:sp>
        <p:sp>
          <p:nvSpPr>
            <p:cNvPr id="1823" name="Google Shape;1823;p183"/>
            <p:cNvSpPr/>
            <p:nvPr/>
          </p:nvSpPr>
          <p:spPr>
            <a:xfrm>
              <a:off x="3161034" y="3713752"/>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20</a:t>
              </a:r>
              <a:endParaRPr sz="1050" b="0" i="0" u="none" strike="noStrike" cap="none">
                <a:solidFill>
                  <a:srgbClr val="000000"/>
                </a:solidFill>
                <a:latin typeface="Arial"/>
                <a:ea typeface="Arial"/>
                <a:cs typeface="Arial"/>
                <a:sym typeface="Arial"/>
              </a:endParaRPr>
            </a:p>
          </p:txBody>
        </p:sp>
        <p:sp>
          <p:nvSpPr>
            <p:cNvPr id="1824" name="Google Shape;1824;p183"/>
            <p:cNvSpPr/>
            <p:nvPr/>
          </p:nvSpPr>
          <p:spPr>
            <a:xfrm>
              <a:off x="3096867" y="2205794"/>
              <a:ext cx="279999" cy="268698"/>
            </a:xfrm>
            <a:prstGeom prst="ellipse">
              <a:avLst/>
            </a:prstGeom>
            <a:solidFill>
              <a:srgbClr val="FFFFFF"/>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21</a:t>
              </a:r>
              <a:endParaRPr sz="1050" b="0" i="0" u="none" strike="noStrike" cap="none">
                <a:solidFill>
                  <a:srgbClr val="000000"/>
                </a:solidFill>
                <a:latin typeface="Arial"/>
                <a:ea typeface="Arial"/>
                <a:cs typeface="Arial"/>
                <a:sym typeface="Arial"/>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Examples of distributed object frameworks </a:t>
            </a:r>
            <a:endParaRPr/>
          </a:p>
        </p:txBody>
      </p:sp>
      <p:sp>
        <p:nvSpPr>
          <p:cNvPr id="1831" name="Google Shape;1831;p1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Common object request broker architecture(CORBA): </a:t>
            </a:r>
            <a:r>
              <a:rPr lang="en-US">
                <a:latin typeface="Times New Roman"/>
                <a:ea typeface="Times New Roman"/>
                <a:cs typeface="Times New Roman"/>
                <a:sym typeface="Times New Roman"/>
              </a:rPr>
              <a:t>CORBA is a specification introduced by the Object Management Group(OMG) for providing cross- platform and cross-l.</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Distributed component object model (DCOM/COM1):  </a:t>
            </a:r>
            <a:r>
              <a:rPr lang="en-US">
                <a:latin typeface="Times New Roman"/>
                <a:ea typeface="Times New Roman"/>
                <a:cs typeface="Times New Roman"/>
                <a:sym typeface="Times New Roman"/>
              </a:rPr>
              <a:t>DCOM, later integrated and evolved into COM1, is the solution provided by Microsoft for distributed object programming before the introduction of .NET technology. DCOM introduces a set of features allowing the use of COM components beyond the process boundaries.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Java remote method invocation (RMI):  </a:t>
            </a:r>
            <a:r>
              <a:rPr lang="en-US">
                <a:latin typeface="Times New Roman"/>
                <a:ea typeface="Times New Roman"/>
                <a:cs typeface="Times New Roman"/>
                <a:sym typeface="Times New Roman"/>
              </a:rPr>
              <a:t>Java RMI is a standard technology provided by Java for enabling RPC among distributed Java objects. RMI defines an infrastructure allowing the invocation of methods on objects that are located on different Java Virtual Machines (JVMs) residing either on the local node or on a remote one. </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.NET remoting : </a:t>
            </a:r>
            <a:r>
              <a:rPr lang="en-US">
                <a:latin typeface="Times New Roman"/>
                <a:ea typeface="Times New Roman"/>
                <a:cs typeface="Times New Roman"/>
                <a:sym typeface="Times New Roman"/>
              </a:rPr>
              <a:t>Remoting is the technology allowing for IPC among .NET applications. It provides developers with a uniform platform for accessing remote objects from within any application developed in any of the languages supported by.NET.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1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Service-oriented computing </a:t>
            </a:r>
            <a:endParaRPr/>
          </a:p>
        </p:txBody>
      </p:sp>
      <p:sp>
        <p:nvSpPr>
          <p:cNvPr id="1842" name="Google Shape;1842;p1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Service-oriented computing organizes distributed systems in terms of services, which represent the major abstraction for building systems.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 Service orientation expresses applications and software systems as aggregations of services that are coordinated within a service-oriented architecture(SOA).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18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Boundaries are explicit. A service-oriented application is generally composed of services that are spread across different domains, trust authorities, and execution environments.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Services are autonomous. Services are components that exist to offer functionality and are aggregated and coordinated to build more complex system. They are not designed to be part of a specific system, but they can be integrated in several software systems, even at the same time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Cloud Computing Challenges</a:t>
            </a:r>
            <a:endParaRPr>
              <a:latin typeface="Times New Roman"/>
              <a:ea typeface="Times New Roman"/>
              <a:cs typeface="Times New Roman"/>
              <a:sym typeface="Times New Roman"/>
            </a:endParaRPr>
          </a:p>
        </p:txBody>
      </p:sp>
      <p:sp>
        <p:nvSpPr>
          <p:cNvPr id="208" name="Google Shape;208;p18"/>
          <p:cNvSpPr txBox="1">
            <a:spLocks noGrp="1"/>
          </p:cNvSpPr>
          <p:nvPr>
            <p:ph type="body" idx="1"/>
          </p:nvPr>
        </p:nvSpPr>
        <p:spPr>
          <a:xfrm>
            <a:off x="295835" y="1354978"/>
            <a:ext cx="11497236" cy="435133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200"/>
              <a:buChar char="•"/>
            </a:pPr>
            <a:r>
              <a:rPr lang="en-US" sz="2200">
                <a:latin typeface="Times New Roman"/>
                <a:ea typeface="Times New Roman"/>
                <a:cs typeface="Times New Roman"/>
                <a:sym typeface="Times New Roman"/>
              </a:rPr>
              <a:t>Security and Privacy: Security and Privacy of information is the biggest challenge to cloud computing. Security and privacy issues can be overcome by employing encryption, security hardware and security applications.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Portability: This is another challenge to cloud computing that applications should easily be migrated from one cloud provider to another. There must not be vendor lock-in. However, it is not yet made possible because each of the cloud provider uses different standard languages for their platforms.</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Interoperability: It means the application on one platform should be able to incorporate services from the other platforms. It is made possible via web services, but developing such web services is very complex.</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Computing Performance: Data intensive applications on cloud requires high network bandwidth, which results in high cost. Low bandwidth does not meet the desired computing performance of cloud application.</a:t>
            </a:r>
            <a:endParaRPr/>
          </a:p>
          <a:p>
            <a:pPr marL="228600" lvl="0" indent="-228600" algn="just" rtl="0">
              <a:lnSpc>
                <a:spcPct val="90000"/>
              </a:lnSpc>
              <a:spcBef>
                <a:spcPts val="1000"/>
              </a:spcBef>
              <a:spcAft>
                <a:spcPts val="0"/>
              </a:spcAft>
              <a:buClr>
                <a:schemeClr val="dk1"/>
              </a:buClr>
              <a:buSzPts val="2200"/>
              <a:buChar char="•"/>
            </a:pPr>
            <a:r>
              <a:rPr lang="en-US" sz="2200">
                <a:latin typeface="Times New Roman"/>
                <a:ea typeface="Times New Roman"/>
                <a:cs typeface="Times New Roman"/>
                <a:sym typeface="Times New Roman"/>
              </a:rPr>
              <a:t>Reliability and Availability: It is necessary for cloud systems to be reliable and robust because most of the businesses are now becoming dependent on services provided by third-party.</a:t>
            </a:r>
            <a:endParaRPr sz="2200">
              <a:latin typeface="Times New Roman"/>
              <a:ea typeface="Times New Roman"/>
              <a:cs typeface="Times New Roman"/>
              <a:sym typeface="Times New Roman"/>
            </a:endParaRPr>
          </a:p>
        </p:txBody>
      </p:sp>
      <p:sp>
        <p:nvSpPr>
          <p:cNvPr id="209" name="Google Shape;20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18</a:t>
            </a:fld>
            <a:endParaRPr>
              <a:latin typeface="Times New Roman"/>
              <a:ea typeface="Times New Roman"/>
              <a:cs typeface="Times New Roman"/>
              <a:sym typeface="Times New Roman"/>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8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Services share schema and contracts, not class or interface definitions. Services are not expressed in terms of classes or interfaces, as happens in object-oriented systems, but they define them selves in terms of schemas and contracts.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Services compatibility is determined based on policy.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Service orientation separates structural compatibility from semantic compatibility.</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Structural compatibility is based on contracts and schema and can be validated or enforced by machine-based techniques.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Service-oriented architecture (SOA) </a:t>
            </a:r>
            <a:endParaRPr/>
          </a:p>
        </p:txBody>
      </p:sp>
      <p:sp>
        <p:nvSpPr>
          <p:cNvPr id="1858" name="Google Shape;1858;p18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SOA is an architectural style supporting service orientation.</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It organizes a software system into a collection of interacting services.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SOA encompasses a set of design principles that structure system development and provide means for integrating components in to a coherent and decentralized system.</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Features </a:t>
            </a:r>
            <a:endParaRPr/>
          </a:p>
        </p:txBody>
      </p:sp>
      <p:sp>
        <p:nvSpPr>
          <p:cNvPr id="1864" name="Google Shape;1864;p1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Standardized service contract:  </a:t>
            </a:r>
            <a:r>
              <a:rPr lang="en-US">
                <a:latin typeface="Times New Roman"/>
                <a:ea typeface="Times New Roman"/>
                <a:cs typeface="Times New Roman"/>
                <a:sym typeface="Times New Roman"/>
              </a:rPr>
              <a:t>Services adhere to a given communication agreement, which is specified through one or more service description documents. </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Loose coupling: </a:t>
            </a:r>
            <a:r>
              <a:rPr lang="en-US">
                <a:latin typeface="Times New Roman"/>
                <a:ea typeface="Times New Roman"/>
                <a:cs typeface="Times New Roman"/>
                <a:sym typeface="Times New Roman"/>
              </a:rPr>
              <a:t>Services are designed as self-contained components, maintain relationships that minimize dependencies on other services, and only require being aware of each other.</a:t>
            </a:r>
            <a:endParaRPr/>
          </a:p>
          <a:p>
            <a:pPr marL="457200" lvl="0" indent="-342900" algn="l" rtl="0">
              <a:lnSpc>
                <a:spcPct val="90000"/>
              </a:lnSpc>
              <a:spcBef>
                <a:spcPts val="1000"/>
              </a:spcBef>
              <a:spcAft>
                <a:spcPts val="0"/>
              </a:spcAft>
              <a:buClr>
                <a:schemeClr val="dk1"/>
              </a:buClr>
              <a:buSzPts val="1800"/>
              <a:buChar char="•"/>
            </a:pPr>
            <a:r>
              <a:rPr lang="en-US" b="1">
                <a:latin typeface="Times New Roman"/>
                <a:ea typeface="Times New Roman"/>
                <a:cs typeface="Times New Roman"/>
                <a:sym typeface="Times New Roman"/>
              </a:rPr>
              <a:t>Abstraction: </a:t>
            </a:r>
            <a:r>
              <a:rPr lang="en-US">
                <a:latin typeface="Times New Roman"/>
                <a:ea typeface="Times New Roman"/>
                <a:cs typeface="Times New Roman"/>
                <a:sym typeface="Times New Roman"/>
              </a:rPr>
              <a:t>A service is completely defined by service contracts and description documents. They hide their logic, which is encapsulated within their implementation.</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90000"/>
              </a:lnSpc>
              <a:spcBef>
                <a:spcPts val="1000"/>
              </a:spcBef>
              <a:spcAft>
                <a:spcPts val="0"/>
              </a:spcAft>
              <a:buClr>
                <a:schemeClr val="dk1"/>
              </a:buClr>
              <a:buSzPct val="69498"/>
              <a:buChar char="•"/>
            </a:pPr>
            <a:r>
              <a:rPr lang="en-US" b="1">
                <a:latin typeface="Times New Roman"/>
                <a:ea typeface="Times New Roman"/>
                <a:cs typeface="Times New Roman"/>
                <a:sym typeface="Times New Roman"/>
              </a:rPr>
              <a:t>Reusability: </a:t>
            </a:r>
            <a:r>
              <a:rPr lang="en-US">
                <a:latin typeface="Times New Roman"/>
                <a:ea typeface="Times New Roman"/>
                <a:cs typeface="Times New Roman"/>
                <a:sym typeface="Times New Roman"/>
              </a:rPr>
              <a:t>Designed as components, services can be reused more effectively, thus reducing development time and the associated costs. Reusability allows for a more agile design and cost-effective system implementation and deployment</a:t>
            </a:r>
            <a:endParaRPr/>
          </a:p>
          <a:p>
            <a:pPr marL="457200" lvl="0" indent="-342900" algn="l" rtl="0">
              <a:lnSpc>
                <a:spcPct val="90000"/>
              </a:lnSpc>
              <a:spcBef>
                <a:spcPts val="1000"/>
              </a:spcBef>
              <a:spcAft>
                <a:spcPts val="0"/>
              </a:spcAft>
              <a:buClr>
                <a:schemeClr val="dk1"/>
              </a:buClr>
              <a:buSzPct val="69498"/>
              <a:buChar char="•"/>
            </a:pPr>
            <a:r>
              <a:rPr lang="en-US" b="1">
                <a:latin typeface="Times New Roman"/>
                <a:ea typeface="Times New Roman"/>
                <a:cs typeface="Times New Roman"/>
                <a:sym typeface="Times New Roman"/>
              </a:rPr>
              <a:t>Autonomy: </a:t>
            </a:r>
            <a:r>
              <a:rPr lang="en-US">
                <a:latin typeface="Times New Roman"/>
                <a:ea typeface="Times New Roman"/>
                <a:cs typeface="Times New Roman"/>
                <a:sym typeface="Times New Roman"/>
              </a:rPr>
              <a:t>Services have control over the logic they encapsulate and, from a service consumer point of view, there is no need to know about their implementation </a:t>
            </a:r>
            <a:endParaRPr/>
          </a:p>
          <a:p>
            <a:pPr marL="457200" lvl="0" indent="-342900" algn="l" rtl="0">
              <a:lnSpc>
                <a:spcPct val="90000"/>
              </a:lnSpc>
              <a:spcBef>
                <a:spcPts val="1000"/>
              </a:spcBef>
              <a:spcAft>
                <a:spcPts val="0"/>
              </a:spcAft>
              <a:buClr>
                <a:schemeClr val="dk1"/>
              </a:buClr>
              <a:buSzPct val="69498"/>
              <a:buChar char="•"/>
            </a:pPr>
            <a:r>
              <a:rPr lang="en-US" b="1">
                <a:latin typeface="Times New Roman"/>
                <a:ea typeface="Times New Roman"/>
                <a:cs typeface="Times New Roman"/>
                <a:sym typeface="Times New Roman"/>
              </a:rPr>
              <a:t>Lack of state: </a:t>
            </a:r>
            <a:r>
              <a:rPr lang="en-US">
                <a:latin typeface="Times New Roman"/>
                <a:ea typeface="Times New Roman"/>
                <a:cs typeface="Times New Roman"/>
                <a:sym typeface="Times New Roman"/>
              </a:rPr>
              <a:t>By providing a state less interaction pattern (at least in principle), services increase the chance of being reused and aggregated, especially in a scenario in which a single service is used by multiple consumers that belong to different administrative and business domains.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b="1">
                <a:latin typeface="Times New Roman"/>
                <a:ea typeface="Times New Roman"/>
                <a:cs typeface="Times New Roman"/>
                <a:sym typeface="Times New Roman"/>
              </a:rPr>
              <a:t>Discoverability: </a:t>
            </a:r>
            <a:r>
              <a:rPr lang="en-US">
                <a:latin typeface="Times New Roman"/>
                <a:ea typeface="Times New Roman"/>
                <a:cs typeface="Times New Roman"/>
                <a:sym typeface="Times New Roman"/>
              </a:rPr>
              <a:t>Services are defined by description documents that constitute supplemental metadata through which they can be effectively discovered. Service discovery provides an effective means for utilizing third-party resources.</a:t>
            </a:r>
            <a:endParaRPr/>
          </a:p>
          <a:p>
            <a:pPr marL="0" lvl="0" indent="0" algn="l" rtl="0">
              <a:lnSpc>
                <a:spcPct val="90000"/>
              </a:lnSpc>
              <a:spcBef>
                <a:spcPts val="1000"/>
              </a:spcBef>
              <a:spcAft>
                <a:spcPts val="0"/>
              </a:spcAft>
              <a:buSzPts val="1800"/>
              <a:buNone/>
            </a:pPr>
            <a:r>
              <a:rPr lang="en-US" b="1">
                <a:latin typeface="Times New Roman"/>
                <a:ea typeface="Times New Roman"/>
                <a:cs typeface="Times New Roman"/>
                <a:sym typeface="Times New Roman"/>
              </a:rPr>
              <a:t>Composability: </a:t>
            </a:r>
            <a:r>
              <a:rPr lang="en-US">
                <a:latin typeface="Times New Roman"/>
                <a:ea typeface="Times New Roman"/>
                <a:cs typeface="Times New Roman"/>
                <a:sym typeface="Times New Roman"/>
              </a:rPr>
              <a:t>Using services as building blocks, sophisticated and complex operations can be implemented. Service orchestration and choreography provide a solid support for composing services and achieving business goals.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1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Web services </a:t>
            </a:r>
            <a:endParaRPr/>
          </a:p>
        </p:txBody>
      </p:sp>
      <p:sp>
        <p:nvSpPr>
          <p:cNvPr id="1880" name="Google Shape;1880;p19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Web services are the prominent technology for implementing SOA systems and applications. They leverage Internet technologies and standards for building distributed systems.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The concept behind a Web service is very simple.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Using as a basis the object-oriented abstraction, a Web service exposes a set of operations that can be invoked by leveraging Internet-based protocols.</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System architects develop a Web service with their technology of choice and deploy it in compatible Web or application servers.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WS technology Stack</a:t>
            </a:r>
            <a:endParaRPr/>
          </a:p>
        </p:txBody>
      </p:sp>
      <p:grpSp>
        <p:nvGrpSpPr>
          <p:cNvPr id="1886" name="Google Shape;1886;p194"/>
          <p:cNvGrpSpPr/>
          <p:nvPr/>
        </p:nvGrpSpPr>
        <p:grpSpPr>
          <a:xfrm>
            <a:off x="2245896" y="2430380"/>
            <a:ext cx="7279105" cy="3693695"/>
            <a:chOff x="721895" y="2430379"/>
            <a:chExt cx="7279105" cy="3693695"/>
          </a:xfrm>
        </p:grpSpPr>
        <p:sp>
          <p:nvSpPr>
            <p:cNvPr id="1887" name="Google Shape;1887;p194"/>
            <p:cNvSpPr/>
            <p:nvPr/>
          </p:nvSpPr>
          <p:spPr>
            <a:xfrm>
              <a:off x="721895" y="2430379"/>
              <a:ext cx="7279105" cy="36936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888" name="Google Shape;1888;p194"/>
            <p:cNvGrpSpPr/>
            <p:nvPr/>
          </p:nvGrpSpPr>
          <p:grpSpPr>
            <a:xfrm>
              <a:off x="3497995" y="2644139"/>
              <a:ext cx="4192268" cy="3289935"/>
              <a:chOff x="3663952" y="2644139"/>
              <a:chExt cx="4192268" cy="3289935"/>
            </a:xfrm>
          </p:grpSpPr>
          <p:sp>
            <p:nvSpPr>
              <p:cNvPr id="1889" name="Google Shape;1889;p194"/>
              <p:cNvSpPr/>
              <p:nvPr/>
            </p:nvSpPr>
            <p:spPr>
              <a:xfrm>
                <a:off x="3663952" y="2647949"/>
                <a:ext cx="2955923" cy="3286125"/>
              </a:xfrm>
              <a:prstGeom prst="roundRect">
                <a:avLst>
                  <a:gd name="adj" fmla="val 5711"/>
                </a:avLst>
              </a:prstGeom>
              <a:solidFill>
                <a:srgbClr val="FFFFFF">
                  <a:alpha val="34901"/>
                </a:srgbClr>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0" name="Google Shape;1890;p194"/>
              <p:cNvSpPr/>
              <p:nvPr/>
            </p:nvSpPr>
            <p:spPr>
              <a:xfrm>
                <a:off x="3752850" y="3116179"/>
                <a:ext cx="2770548" cy="2695653"/>
              </a:xfrm>
              <a:prstGeom prst="roundRect">
                <a:avLst>
                  <a:gd name="adj" fmla="val 5711"/>
                </a:avLst>
              </a:prstGeom>
              <a:solidFill>
                <a:srgbClr val="FFFFFF">
                  <a:alpha val="34901"/>
                </a:srgbClr>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1" name="Google Shape;1891;p194"/>
              <p:cNvSpPr/>
              <p:nvPr/>
            </p:nvSpPr>
            <p:spPr>
              <a:xfrm>
                <a:off x="3914775" y="2764155"/>
                <a:ext cx="2486025" cy="405785"/>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t" anchorCtr="0">
                <a:spAutoFit/>
              </a:bodyPr>
              <a:lstStyle/>
              <a:p>
                <a:pPr marL="285750" marR="0" lvl="0" indent="-28575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Web Service Flow</a:t>
                </a:r>
                <a:endParaRPr/>
              </a:p>
            </p:txBody>
          </p:sp>
          <p:sp>
            <p:nvSpPr>
              <p:cNvPr id="1892" name="Google Shape;1892;p194"/>
              <p:cNvSpPr/>
              <p:nvPr/>
            </p:nvSpPr>
            <p:spPr>
              <a:xfrm>
                <a:off x="3943350" y="3220852"/>
                <a:ext cx="2434354" cy="405785"/>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t" anchorCtr="0">
                <a:spAutoFit/>
              </a:bodyPr>
              <a:lstStyle/>
              <a:p>
                <a:pPr marL="285750" marR="0" lvl="0" indent="-28575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Service Discovery</a:t>
                </a:r>
                <a:endParaRPr/>
              </a:p>
            </p:txBody>
          </p:sp>
          <p:sp>
            <p:nvSpPr>
              <p:cNvPr id="1893" name="Google Shape;1893;p194"/>
              <p:cNvSpPr/>
              <p:nvPr/>
            </p:nvSpPr>
            <p:spPr>
              <a:xfrm>
                <a:off x="3848100" y="4086225"/>
                <a:ext cx="2581275" cy="1588460"/>
              </a:xfrm>
              <a:prstGeom prst="roundRect">
                <a:avLst>
                  <a:gd name="adj" fmla="val 5711"/>
                </a:avLst>
              </a:prstGeom>
              <a:solidFill>
                <a:srgbClr val="FFFFFF">
                  <a:alpha val="34901"/>
                </a:srgbClr>
              </a:solidFill>
              <a:ln w="254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4" name="Google Shape;1894;p194"/>
              <p:cNvSpPr/>
              <p:nvPr/>
            </p:nvSpPr>
            <p:spPr>
              <a:xfrm>
                <a:off x="3933825" y="4167406"/>
                <a:ext cx="2438400" cy="436979"/>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ctr" anchorCtr="0">
                <a:noAutofit/>
              </a:bodyPr>
              <a:lstStyle/>
              <a:p>
                <a:pPr marL="285750" marR="0" lvl="0" indent="-28575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Service Description</a:t>
                </a:r>
                <a:endParaRPr/>
              </a:p>
            </p:txBody>
          </p:sp>
          <p:sp>
            <p:nvSpPr>
              <p:cNvPr id="1895" name="Google Shape;1895;p194"/>
              <p:cNvSpPr/>
              <p:nvPr/>
            </p:nvSpPr>
            <p:spPr>
              <a:xfrm>
                <a:off x="3924300" y="4667250"/>
                <a:ext cx="2438400" cy="447675"/>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ctr" anchorCtr="0">
                <a:noAutofit/>
              </a:bodyPr>
              <a:lstStyle/>
              <a:p>
                <a:pPr marL="285750" marR="0" lvl="0" indent="-28575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XML-based Messaging</a:t>
                </a:r>
                <a:endParaRPr/>
              </a:p>
            </p:txBody>
          </p:sp>
          <p:sp>
            <p:nvSpPr>
              <p:cNvPr id="1896" name="Google Shape;1896;p194"/>
              <p:cNvSpPr/>
              <p:nvPr/>
            </p:nvSpPr>
            <p:spPr>
              <a:xfrm>
                <a:off x="3924300" y="5166360"/>
                <a:ext cx="2438400" cy="443865"/>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ctr" anchorCtr="0">
                <a:noAutofit/>
              </a:bodyPr>
              <a:lstStyle/>
              <a:p>
                <a:pPr marL="285750" marR="0" lvl="0" indent="-28575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Network</a:t>
                </a:r>
                <a:endParaRPr/>
              </a:p>
            </p:txBody>
          </p:sp>
          <p:sp>
            <p:nvSpPr>
              <p:cNvPr id="1897" name="Google Shape;1897;p194"/>
              <p:cNvSpPr/>
              <p:nvPr/>
            </p:nvSpPr>
            <p:spPr>
              <a:xfrm rot="-5400000">
                <a:off x="5647374" y="3723320"/>
                <a:ext cx="2508885" cy="350523"/>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ctr" anchorCtr="0">
                <a:noAutofit/>
              </a:bodyPr>
              <a:lstStyle/>
              <a:p>
                <a:pPr marL="285750" marR="0" lvl="0" indent="-28575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Security</a:t>
                </a:r>
                <a:endParaRPr/>
              </a:p>
            </p:txBody>
          </p:sp>
          <p:sp>
            <p:nvSpPr>
              <p:cNvPr id="1898" name="Google Shape;1898;p194"/>
              <p:cNvSpPr/>
              <p:nvPr/>
            </p:nvSpPr>
            <p:spPr>
              <a:xfrm>
                <a:off x="3933825" y="3669030"/>
                <a:ext cx="2434354" cy="405785"/>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t" anchorCtr="0">
                <a:spAutoFit/>
              </a:bodyPr>
              <a:lstStyle/>
              <a:p>
                <a:pPr marL="285750" marR="0" lvl="0" indent="-28575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Service Publication</a:t>
                </a:r>
                <a:endParaRPr/>
              </a:p>
            </p:txBody>
          </p:sp>
          <p:sp>
            <p:nvSpPr>
              <p:cNvPr id="1899" name="Google Shape;1899;p194"/>
              <p:cNvSpPr/>
              <p:nvPr/>
            </p:nvSpPr>
            <p:spPr>
              <a:xfrm rot="-5400000">
                <a:off x="6426519" y="3732848"/>
                <a:ext cx="2508885" cy="350518"/>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ctr" anchorCtr="0">
                <a:noAutofit/>
              </a:bodyPr>
              <a:lstStyle/>
              <a:p>
                <a:pPr marL="285750" marR="0" lvl="0" indent="-28575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Quality of Service</a:t>
                </a:r>
                <a:endParaRPr/>
              </a:p>
            </p:txBody>
          </p:sp>
          <p:sp>
            <p:nvSpPr>
              <p:cNvPr id="1900" name="Google Shape;1900;p194"/>
              <p:cNvSpPr/>
              <p:nvPr/>
            </p:nvSpPr>
            <p:spPr>
              <a:xfrm rot="-5400000">
                <a:off x="6035995" y="3732848"/>
                <a:ext cx="2508885" cy="350518"/>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0475" tIns="44450" rIns="90475" bIns="44450" anchor="ctr" anchorCtr="0">
                <a:noAutofit/>
              </a:bodyPr>
              <a:lstStyle/>
              <a:p>
                <a:pPr marL="285750" marR="0" lvl="0" indent="-28575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Management</a:t>
                </a:r>
                <a:endParaRPr/>
              </a:p>
            </p:txBody>
          </p:sp>
        </p:grpSp>
        <p:grpSp>
          <p:nvGrpSpPr>
            <p:cNvPr id="1901" name="Google Shape;1901;p194"/>
            <p:cNvGrpSpPr/>
            <p:nvPr/>
          </p:nvGrpSpPr>
          <p:grpSpPr>
            <a:xfrm>
              <a:off x="2568624" y="4205967"/>
              <a:ext cx="1351644" cy="346983"/>
              <a:chOff x="2734581" y="4205967"/>
              <a:chExt cx="1351644" cy="346983"/>
            </a:xfrm>
          </p:grpSpPr>
          <p:sp>
            <p:nvSpPr>
              <p:cNvPr id="1902" name="Google Shape;1902;p194"/>
              <p:cNvSpPr/>
              <p:nvPr/>
            </p:nvSpPr>
            <p:spPr>
              <a:xfrm>
                <a:off x="2734581" y="4205967"/>
                <a:ext cx="656319" cy="346983"/>
              </a:xfrm>
              <a:prstGeom prst="roundRect">
                <a:avLst>
                  <a:gd name="adj" fmla="val 16667"/>
                </a:avLst>
              </a:prstGeom>
              <a:gradFill>
                <a:gsLst>
                  <a:gs pos="0">
                    <a:schemeClr val="lt1"/>
                  </a:gs>
                  <a:gs pos="100000">
                    <a:srgbClr val="FFFA8F"/>
                  </a:gs>
                </a:gsLst>
                <a:lin ang="5400000" scaled="0"/>
              </a:gradFill>
              <a:ln w="9525" cap="flat" cmpd="sng">
                <a:solidFill>
                  <a:srgbClr val="CC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WSDL</a:t>
                </a:r>
                <a:endParaRPr/>
              </a:p>
            </p:txBody>
          </p:sp>
          <p:cxnSp>
            <p:nvCxnSpPr>
              <p:cNvPr id="1903" name="Google Shape;1903;p194"/>
              <p:cNvCxnSpPr/>
              <p:nvPr/>
            </p:nvCxnSpPr>
            <p:spPr>
              <a:xfrm rot="10800000" flipH="1">
                <a:off x="3387273" y="4371975"/>
                <a:ext cx="698952" cy="341"/>
              </a:xfrm>
              <a:prstGeom prst="straightConnector1">
                <a:avLst/>
              </a:prstGeom>
              <a:noFill/>
              <a:ln w="19050" cap="flat" cmpd="sng">
                <a:solidFill>
                  <a:srgbClr val="CC9900"/>
                </a:solidFill>
                <a:prstDash val="solid"/>
                <a:round/>
                <a:headEnd type="none" w="sm" len="sm"/>
                <a:tailEnd type="stealth" w="med" len="med"/>
              </a:ln>
            </p:spPr>
          </p:cxnSp>
        </p:grpSp>
        <p:grpSp>
          <p:nvGrpSpPr>
            <p:cNvPr id="1904" name="Google Shape;1904;p194"/>
            <p:cNvGrpSpPr/>
            <p:nvPr/>
          </p:nvGrpSpPr>
          <p:grpSpPr>
            <a:xfrm>
              <a:off x="2568624" y="4710792"/>
              <a:ext cx="1351644" cy="346983"/>
              <a:chOff x="2734581" y="4710792"/>
              <a:chExt cx="1351644" cy="346983"/>
            </a:xfrm>
          </p:grpSpPr>
          <p:sp>
            <p:nvSpPr>
              <p:cNvPr id="1905" name="Google Shape;1905;p194"/>
              <p:cNvSpPr/>
              <p:nvPr/>
            </p:nvSpPr>
            <p:spPr>
              <a:xfrm>
                <a:off x="2734581" y="4710792"/>
                <a:ext cx="656319" cy="346983"/>
              </a:xfrm>
              <a:prstGeom prst="roundRect">
                <a:avLst>
                  <a:gd name="adj" fmla="val 16667"/>
                </a:avLst>
              </a:prstGeom>
              <a:gradFill>
                <a:gsLst>
                  <a:gs pos="0">
                    <a:schemeClr val="lt1"/>
                  </a:gs>
                  <a:gs pos="100000">
                    <a:srgbClr val="FFFA8F"/>
                  </a:gs>
                </a:gsLst>
                <a:lin ang="5400000" scaled="0"/>
              </a:gradFill>
              <a:ln w="9525" cap="flat" cmpd="sng">
                <a:solidFill>
                  <a:srgbClr val="CC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SOAP</a:t>
                </a:r>
                <a:endParaRPr/>
              </a:p>
            </p:txBody>
          </p:sp>
          <p:cxnSp>
            <p:nvCxnSpPr>
              <p:cNvPr id="1906" name="Google Shape;1906;p194"/>
              <p:cNvCxnSpPr/>
              <p:nvPr/>
            </p:nvCxnSpPr>
            <p:spPr>
              <a:xfrm rot="10800000" flipH="1">
                <a:off x="3387273" y="4876800"/>
                <a:ext cx="698952" cy="341"/>
              </a:xfrm>
              <a:prstGeom prst="straightConnector1">
                <a:avLst/>
              </a:prstGeom>
              <a:noFill/>
              <a:ln w="19050" cap="flat" cmpd="sng">
                <a:solidFill>
                  <a:srgbClr val="CC9900"/>
                </a:solidFill>
                <a:prstDash val="solid"/>
                <a:round/>
                <a:headEnd type="none" w="sm" len="sm"/>
                <a:tailEnd type="stealth" w="med" len="med"/>
              </a:ln>
            </p:spPr>
          </p:cxnSp>
        </p:grpSp>
        <p:grpSp>
          <p:nvGrpSpPr>
            <p:cNvPr id="1907" name="Google Shape;1907;p194"/>
            <p:cNvGrpSpPr/>
            <p:nvPr/>
          </p:nvGrpSpPr>
          <p:grpSpPr>
            <a:xfrm>
              <a:off x="929418" y="5234667"/>
              <a:ext cx="3000375" cy="346983"/>
              <a:chOff x="1095375" y="5234667"/>
              <a:chExt cx="3000375" cy="346983"/>
            </a:xfrm>
          </p:grpSpPr>
          <p:sp>
            <p:nvSpPr>
              <p:cNvPr id="1908" name="Google Shape;1908;p194"/>
              <p:cNvSpPr/>
              <p:nvPr/>
            </p:nvSpPr>
            <p:spPr>
              <a:xfrm>
                <a:off x="1095375" y="5234667"/>
                <a:ext cx="2295526" cy="346983"/>
              </a:xfrm>
              <a:prstGeom prst="roundRect">
                <a:avLst>
                  <a:gd name="adj" fmla="val 16667"/>
                </a:avLst>
              </a:prstGeom>
              <a:gradFill>
                <a:gsLst>
                  <a:gs pos="0">
                    <a:schemeClr val="lt1"/>
                  </a:gs>
                  <a:gs pos="100000">
                    <a:srgbClr val="FFFA8F"/>
                  </a:gs>
                </a:gsLst>
                <a:lin ang="5400000" scaled="0"/>
              </a:gradFill>
              <a:ln w="9525" cap="flat" cmpd="sng">
                <a:solidFill>
                  <a:srgbClr val="CC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HTTP, FTP,e-mail, MQ, IIOP, ….</a:t>
                </a:r>
                <a:endParaRPr/>
              </a:p>
            </p:txBody>
          </p:sp>
          <p:cxnSp>
            <p:nvCxnSpPr>
              <p:cNvPr id="1909" name="Google Shape;1909;p194"/>
              <p:cNvCxnSpPr/>
              <p:nvPr/>
            </p:nvCxnSpPr>
            <p:spPr>
              <a:xfrm rot="10800000" flipH="1">
                <a:off x="3396798" y="5410200"/>
                <a:ext cx="698952" cy="341"/>
              </a:xfrm>
              <a:prstGeom prst="straightConnector1">
                <a:avLst/>
              </a:prstGeom>
              <a:noFill/>
              <a:ln w="19050" cap="flat" cmpd="sng">
                <a:solidFill>
                  <a:srgbClr val="CC9900"/>
                </a:solidFill>
                <a:prstDash val="solid"/>
                <a:round/>
                <a:headEnd type="none" w="sm" len="sm"/>
                <a:tailEnd type="stealth" w="med" len="med"/>
              </a:ln>
            </p:spPr>
          </p:cxnSp>
        </p:grpSp>
        <p:grpSp>
          <p:nvGrpSpPr>
            <p:cNvPr id="1910" name="Google Shape;1910;p194"/>
            <p:cNvGrpSpPr/>
            <p:nvPr/>
          </p:nvGrpSpPr>
          <p:grpSpPr>
            <a:xfrm>
              <a:off x="1920017" y="3672567"/>
              <a:ext cx="2009776" cy="346983"/>
              <a:chOff x="2085974" y="3701142"/>
              <a:chExt cx="2009776" cy="346983"/>
            </a:xfrm>
          </p:grpSpPr>
          <p:sp>
            <p:nvSpPr>
              <p:cNvPr id="1911" name="Google Shape;1911;p194"/>
              <p:cNvSpPr/>
              <p:nvPr/>
            </p:nvSpPr>
            <p:spPr>
              <a:xfrm>
                <a:off x="2085974" y="3701142"/>
                <a:ext cx="1314451" cy="346983"/>
              </a:xfrm>
              <a:prstGeom prst="roundRect">
                <a:avLst>
                  <a:gd name="adj" fmla="val 16667"/>
                </a:avLst>
              </a:prstGeom>
              <a:gradFill>
                <a:gsLst>
                  <a:gs pos="0">
                    <a:schemeClr val="lt1"/>
                  </a:gs>
                  <a:gs pos="100000">
                    <a:srgbClr val="FFFA8F"/>
                  </a:gs>
                </a:gsLst>
                <a:lin ang="5400000" scaled="0"/>
              </a:gradFill>
              <a:ln w="9525" cap="flat" cmpd="sng">
                <a:solidFill>
                  <a:srgbClr val="CC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Direct 🡪 UDDI</a:t>
                </a:r>
                <a:endParaRPr sz="1200" b="0" i="0" u="none" strike="noStrike" cap="none">
                  <a:solidFill>
                    <a:srgbClr val="000000"/>
                  </a:solidFill>
                  <a:latin typeface="Arial"/>
                  <a:ea typeface="Arial"/>
                  <a:cs typeface="Arial"/>
                  <a:sym typeface="Arial"/>
                </a:endParaRPr>
              </a:p>
            </p:txBody>
          </p:sp>
          <p:cxnSp>
            <p:nvCxnSpPr>
              <p:cNvPr id="1912" name="Google Shape;1912;p194"/>
              <p:cNvCxnSpPr/>
              <p:nvPr/>
            </p:nvCxnSpPr>
            <p:spPr>
              <a:xfrm rot="10800000" flipH="1">
                <a:off x="3396798" y="3867150"/>
                <a:ext cx="698952" cy="341"/>
              </a:xfrm>
              <a:prstGeom prst="straightConnector1">
                <a:avLst/>
              </a:prstGeom>
              <a:noFill/>
              <a:ln w="19050" cap="flat" cmpd="sng">
                <a:solidFill>
                  <a:srgbClr val="CC9900"/>
                </a:solidFill>
                <a:prstDash val="solid"/>
                <a:round/>
                <a:headEnd type="none" w="sm" len="sm"/>
                <a:tailEnd type="stealth" w="med" len="med"/>
              </a:ln>
            </p:spPr>
          </p:cxnSp>
        </p:grpSp>
        <p:grpSp>
          <p:nvGrpSpPr>
            <p:cNvPr id="1913" name="Google Shape;1913;p194"/>
            <p:cNvGrpSpPr/>
            <p:nvPr/>
          </p:nvGrpSpPr>
          <p:grpSpPr>
            <a:xfrm>
              <a:off x="1939066" y="3224389"/>
              <a:ext cx="2019302" cy="346983"/>
              <a:chOff x="2105023" y="3272517"/>
              <a:chExt cx="2019302" cy="346983"/>
            </a:xfrm>
          </p:grpSpPr>
          <p:sp>
            <p:nvSpPr>
              <p:cNvPr id="1914" name="Google Shape;1914;p194"/>
              <p:cNvSpPr/>
              <p:nvPr/>
            </p:nvSpPr>
            <p:spPr>
              <a:xfrm>
                <a:off x="2105023" y="3272517"/>
                <a:ext cx="1314451" cy="346983"/>
              </a:xfrm>
              <a:prstGeom prst="roundRect">
                <a:avLst>
                  <a:gd name="adj" fmla="val 16667"/>
                </a:avLst>
              </a:prstGeom>
              <a:gradFill>
                <a:gsLst>
                  <a:gs pos="0">
                    <a:schemeClr val="lt1"/>
                  </a:gs>
                  <a:gs pos="100000">
                    <a:srgbClr val="FFFA8F"/>
                  </a:gs>
                </a:gsLst>
                <a:lin ang="5400000" scaled="0"/>
              </a:gradFill>
              <a:ln w="9525" cap="flat" cmpd="sng">
                <a:solidFill>
                  <a:srgbClr val="CC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Static 🡪 UDDI</a:t>
                </a:r>
                <a:endParaRPr sz="1200" b="0" i="0" u="none" strike="noStrike" cap="none">
                  <a:solidFill>
                    <a:srgbClr val="000000"/>
                  </a:solidFill>
                  <a:latin typeface="Arial"/>
                  <a:ea typeface="Arial"/>
                  <a:cs typeface="Arial"/>
                  <a:sym typeface="Arial"/>
                </a:endParaRPr>
              </a:p>
            </p:txBody>
          </p:sp>
          <p:cxnSp>
            <p:nvCxnSpPr>
              <p:cNvPr id="1915" name="Google Shape;1915;p194"/>
              <p:cNvCxnSpPr/>
              <p:nvPr/>
            </p:nvCxnSpPr>
            <p:spPr>
              <a:xfrm rot="10800000" flipH="1">
                <a:off x="3425373" y="3448050"/>
                <a:ext cx="698952" cy="341"/>
              </a:xfrm>
              <a:prstGeom prst="straightConnector1">
                <a:avLst/>
              </a:prstGeom>
              <a:noFill/>
              <a:ln w="19050" cap="flat" cmpd="sng">
                <a:solidFill>
                  <a:srgbClr val="CC9900"/>
                </a:solidFill>
                <a:prstDash val="solid"/>
                <a:round/>
                <a:headEnd type="none" w="sm" len="sm"/>
                <a:tailEnd type="stealth" w="med" len="med"/>
              </a:ln>
            </p:spPr>
          </p:cxnSp>
        </p:grpSp>
        <p:grpSp>
          <p:nvGrpSpPr>
            <p:cNvPr id="1916" name="Google Shape;1916;p194"/>
            <p:cNvGrpSpPr/>
            <p:nvPr/>
          </p:nvGrpSpPr>
          <p:grpSpPr>
            <a:xfrm>
              <a:off x="2568624" y="2758167"/>
              <a:ext cx="1361169" cy="346983"/>
              <a:chOff x="2734581" y="2758167"/>
              <a:chExt cx="1361169" cy="346983"/>
            </a:xfrm>
          </p:grpSpPr>
          <p:sp>
            <p:nvSpPr>
              <p:cNvPr id="1917" name="Google Shape;1917;p194"/>
              <p:cNvSpPr/>
              <p:nvPr/>
            </p:nvSpPr>
            <p:spPr>
              <a:xfrm>
                <a:off x="2734581" y="2758167"/>
                <a:ext cx="656319" cy="346983"/>
              </a:xfrm>
              <a:prstGeom prst="roundRect">
                <a:avLst>
                  <a:gd name="adj" fmla="val 16667"/>
                </a:avLst>
              </a:prstGeom>
              <a:gradFill>
                <a:gsLst>
                  <a:gs pos="0">
                    <a:schemeClr val="lt1"/>
                  </a:gs>
                  <a:gs pos="100000">
                    <a:srgbClr val="FFFA8F"/>
                  </a:gs>
                </a:gsLst>
                <a:lin ang="5400000" scaled="0"/>
              </a:gradFill>
              <a:ln w="9525" cap="flat" cmpd="sng">
                <a:solidFill>
                  <a:srgbClr val="CC99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WSFL</a:t>
                </a:r>
                <a:endParaRPr/>
              </a:p>
            </p:txBody>
          </p:sp>
          <p:cxnSp>
            <p:nvCxnSpPr>
              <p:cNvPr id="1918" name="Google Shape;1918;p194"/>
              <p:cNvCxnSpPr/>
              <p:nvPr/>
            </p:nvCxnSpPr>
            <p:spPr>
              <a:xfrm rot="10800000" flipH="1">
                <a:off x="3396798" y="2924175"/>
                <a:ext cx="698952" cy="341"/>
              </a:xfrm>
              <a:prstGeom prst="straightConnector1">
                <a:avLst/>
              </a:prstGeom>
              <a:noFill/>
              <a:ln w="19050" cap="flat" cmpd="sng">
                <a:solidFill>
                  <a:srgbClr val="CC9900"/>
                </a:solidFill>
                <a:prstDash val="solid"/>
                <a:round/>
                <a:headEnd type="none" w="sm" len="sm"/>
                <a:tailEnd type="stealth" w="med" len="med"/>
              </a:ln>
            </p:spPr>
          </p:cxnSp>
        </p:gr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19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Simple Object Access Protocol (SOAP), an XML-based language for exchanging structured information in a platform-independent manner, constitutes the protocol used for Web service method invocation.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96"/>
          <p:cNvSpPr/>
          <p:nvPr/>
        </p:nvSpPr>
        <p:spPr>
          <a:xfrm>
            <a:off x="1872917" y="1515979"/>
            <a:ext cx="8470231" cy="45118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9" name="Google Shape;1929;p196"/>
          <p:cNvSpPr/>
          <p:nvPr/>
        </p:nvSpPr>
        <p:spPr>
          <a:xfrm>
            <a:off x="1969168" y="3092116"/>
            <a:ext cx="8229600" cy="2803359"/>
          </a:xfrm>
          <a:prstGeom prst="roundRect">
            <a:avLst>
              <a:gd name="adj" fmla="val 1965"/>
            </a:avLst>
          </a:prstGeom>
          <a:solidFill>
            <a:srgbClr val="F2F2F2">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0" name="Google Shape;1930;p196"/>
          <p:cNvSpPr/>
          <p:nvPr/>
        </p:nvSpPr>
        <p:spPr>
          <a:xfrm>
            <a:off x="2065421" y="3765885"/>
            <a:ext cx="8061158" cy="348916"/>
          </a:xfrm>
          <a:prstGeom prst="roundRect">
            <a:avLst>
              <a:gd name="adj" fmla="val 26103"/>
            </a:avLst>
          </a:prstGeom>
          <a:solidFill>
            <a:srgbClr val="D8D8D8">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1" name="Google Shape;1931;p1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SOAP Messages</a:t>
            </a:r>
            <a:endParaRPr/>
          </a:p>
        </p:txBody>
      </p:sp>
      <p:sp>
        <p:nvSpPr>
          <p:cNvPr id="1932" name="Google Shape;1932;p196"/>
          <p:cNvSpPr txBox="1"/>
          <p:nvPr/>
        </p:nvSpPr>
        <p:spPr>
          <a:xfrm>
            <a:off x="8747694" y="2923674"/>
            <a:ext cx="1005890" cy="336891"/>
          </a:xfrm>
          <a:prstGeom prst="rect">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Envelope</a:t>
            </a:r>
            <a:endParaRPr sz="1100" b="0" i="0" u="none" strike="noStrike" cap="none">
              <a:solidFill>
                <a:srgbClr val="000000"/>
              </a:solidFill>
              <a:latin typeface="Arial"/>
              <a:ea typeface="Arial"/>
              <a:cs typeface="Arial"/>
              <a:sym typeface="Arial"/>
            </a:endParaRPr>
          </a:p>
        </p:txBody>
      </p:sp>
      <p:sp>
        <p:nvSpPr>
          <p:cNvPr id="1933" name="Google Shape;1933;p196"/>
          <p:cNvSpPr/>
          <p:nvPr/>
        </p:nvSpPr>
        <p:spPr>
          <a:xfrm>
            <a:off x="2073438" y="4219085"/>
            <a:ext cx="8029079" cy="1243252"/>
          </a:xfrm>
          <a:prstGeom prst="roundRect">
            <a:avLst>
              <a:gd name="adj" fmla="val 10619"/>
            </a:avLst>
          </a:prstGeom>
          <a:solidFill>
            <a:srgbClr val="D8D8D8">
              <a:alpha val="15686"/>
            </a:srgbClr>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4" name="Google Shape;1934;p196"/>
          <p:cNvSpPr txBox="1">
            <a:spLocks noGrp="1"/>
          </p:cNvSpPr>
          <p:nvPr>
            <p:ph type="body" idx="1"/>
          </p:nvPr>
        </p:nvSpPr>
        <p:spPr>
          <a:xfrm>
            <a:off x="1981200" y="1600201"/>
            <a:ext cx="8229600" cy="433136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POST /InStock HTTP/1.1</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Host: www.stocks.com</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Content-Type: application/soap+xml; charset=utf-8</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Content-Length: &lt;Size&gt;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&lt;?xml version=“1.0”&gt;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&lt;soap:Envelope xmlns:soap=“http//www.w3.org/2001/12/soap-envelope”</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soap:encondingStyle=“http//www.w3.org/2001/12/soap-encoding”&gt;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&lt;soap:Header&gt;&lt;/soap:Header&gt;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&lt;soap:Body xmlns:m=http://www.stocks.org/stock&gt;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&lt;m:GetStockPrice&gt;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&lt;m:StockName&gt;IBM&lt;m:StockName&gt;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&lt;/m:GetStockPrice&gt;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&lt;/soap:Body&gt;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&lt;/soap:Envelope&gt;</a:t>
            </a:r>
            <a:endParaRPr/>
          </a:p>
        </p:txBody>
      </p:sp>
      <p:sp>
        <p:nvSpPr>
          <p:cNvPr id="1935" name="Google Shape;1935;p196"/>
          <p:cNvSpPr txBox="1"/>
          <p:nvPr/>
        </p:nvSpPr>
        <p:spPr>
          <a:xfrm>
            <a:off x="7383379" y="3617497"/>
            <a:ext cx="2526632" cy="336891"/>
          </a:xfrm>
          <a:prstGeom prst="rect">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Header: Metadata &amp; Assertions</a:t>
            </a:r>
            <a:endParaRPr sz="1100" b="0" i="0" u="none" strike="noStrike" cap="none">
              <a:solidFill>
                <a:srgbClr val="000000"/>
              </a:solidFill>
              <a:latin typeface="Arial"/>
              <a:ea typeface="Arial"/>
              <a:cs typeface="Arial"/>
              <a:sym typeface="Arial"/>
            </a:endParaRPr>
          </a:p>
        </p:txBody>
      </p:sp>
      <p:sp>
        <p:nvSpPr>
          <p:cNvPr id="1936" name="Google Shape;1936;p196"/>
          <p:cNvSpPr txBox="1"/>
          <p:nvPr/>
        </p:nvSpPr>
        <p:spPr>
          <a:xfrm>
            <a:off x="7379368" y="5273844"/>
            <a:ext cx="2526632" cy="336891"/>
          </a:xfrm>
          <a:prstGeom prst="rect">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Body: Method Call</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197"/>
          <p:cNvSpPr/>
          <p:nvPr/>
        </p:nvSpPr>
        <p:spPr>
          <a:xfrm>
            <a:off x="1872917" y="1515979"/>
            <a:ext cx="8470231" cy="45118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2" name="Google Shape;1942;p197"/>
          <p:cNvSpPr/>
          <p:nvPr/>
        </p:nvSpPr>
        <p:spPr>
          <a:xfrm>
            <a:off x="1969168" y="3092116"/>
            <a:ext cx="8229600" cy="2803359"/>
          </a:xfrm>
          <a:prstGeom prst="roundRect">
            <a:avLst>
              <a:gd name="adj" fmla="val 1965"/>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3" name="Google Shape;1943;p197"/>
          <p:cNvSpPr/>
          <p:nvPr/>
        </p:nvSpPr>
        <p:spPr>
          <a:xfrm>
            <a:off x="2065421" y="3765885"/>
            <a:ext cx="8061158" cy="348916"/>
          </a:xfrm>
          <a:prstGeom prst="roundRect">
            <a:avLst>
              <a:gd name="adj" fmla="val 26103"/>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4" name="Google Shape;1944;p1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SOAP Messages</a:t>
            </a:r>
            <a:endParaRPr/>
          </a:p>
        </p:txBody>
      </p:sp>
      <p:sp>
        <p:nvSpPr>
          <p:cNvPr id="1945" name="Google Shape;1945;p197"/>
          <p:cNvSpPr txBox="1"/>
          <p:nvPr/>
        </p:nvSpPr>
        <p:spPr>
          <a:xfrm>
            <a:off x="8747694" y="2923674"/>
            <a:ext cx="1005890" cy="336891"/>
          </a:xfrm>
          <a:prstGeom prst="rect">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Envelope</a:t>
            </a:r>
            <a:endParaRPr sz="1100" b="0" i="0" u="none" strike="noStrike" cap="none">
              <a:solidFill>
                <a:srgbClr val="000000"/>
              </a:solidFill>
              <a:latin typeface="Arial"/>
              <a:ea typeface="Arial"/>
              <a:cs typeface="Arial"/>
              <a:sym typeface="Arial"/>
            </a:endParaRPr>
          </a:p>
        </p:txBody>
      </p:sp>
      <p:sp>
        <p:nvSpPr>
          <p:cNvPr id="1946" name="Google Shape;1946;p197"/>
          <p:cNvSpPr/>
          <p:nvPr/>
        </p:nvSpPr>
        <p:spPr>
          <a:xfrm>
            <a:off x="2073438" y="4219085"/>
            <a:ext cx="8029079" cy="1243252"/>
          </a:xfrm>
          <a:prstGeom prst="roundRect">
            <a:avLst>
              <a:gd name="adj" fmla="val 10619"/>
            </a:avLst>
          </a:prstGeom>
          <a:solidFill>
            <a:srgbClr val="F2F2F2"/>
          </a:solid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7" name="Google Shape;1947;p197"/>
          <p:cNvSpPr txBox="1">
            <a:spLocks noGrp="1"/>
          </p:cNvSpPr>
          <p:nvPr>
            <p:ph type="body" idx="1"/>
          </p:nvPr>
        </p:nvSpPr>
        <p:spPr>
          <a:xfrm>
            <a:off x="1981200" y="1600201"/>
            <a:ext cx="8229600" cy="433136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POST /InStock HTTP/1.1</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Host: www.stocks.com</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Content-Type: application/soap+xml; charset=utf-8</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Content-Length: &lt;Size&gt;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&lt;?xml version=“1.0”&gt;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&lt;soap:Envelope xmlns:soap=“http//www.w3.org/2001/12/soap-envelope”</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soap:encondingStyle=“http//www.w3.org/2001/12/soap-encoding”&gt;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&lt;soap:Header&gt;&lt;/soap:Header&gt;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&lt;soap:Body xmlns:m=http://www.stocks.org/stock&gt;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&lt;m:GetStockPriceResponse&gt;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&lt;m:Price&gt;34.5&lt;m:Price&gt;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&lt;/m:GetStockPriceResponse&gt;</a:t>
            </a:r>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 &lt;/soap:Body&gt;</a:t>
            </a:r>
            <a:endParaRPr/>
          </a:p>
          <a:p>
            <a:pPr marL="0" lvl="0" indent="0" algn="l" rtl="0">
              <a:lnSpc>
                <a:spcPct val="90000"/>
              </a:lnSpc>
              <a:spcBef>
                <a:spcPts val="1000"/>
              </a:spcBef>
              <a:spcAft>
                <a:spcPts val="0"/>
              </a:spcAft>
              <a:buSzPct val="193548"/>
              <a:buNone/>
            </a:pPr>
            <a:endParaRPr sz="1200">
              <a:latin typeface="Courier New"/>
              <a:ea typeface="Courier New"/>
              <a:cs typeface="Courier New"/>
              <a:sym typeface="Courier New"/>
            </a:endParaRPr>
          </a:p>
          <a:p>
            <a:pPr marL="0" lvl="0" indent="0" algn="l" rtl="0">
              <a:lnSpc>
                <a:spcPct val="90000"/>
              </a:lnSpc>
              <a:spcBef>
                <a:spcPts val="1000"/>
              </a:spcBef>
              <a:spcAft>
                <a:spcPts val="0"/>
              </a:spcAft>
              <a:buSzPct val="193548"/>
              <a:buNone/>
            </a:pPr>
            <a:r>
              <a:rPr lang="en-US" sz="1200">
                <a:latin typeface="Courier New"/>
                <a:ea typeface="Courier New"/>
                <a:cs typeface="Courier New"/>
                <a:sym typeface="Courier New"/>
              </a:rPr>
              <a:t>&lt;/soap:Envelope&gt;</a:t>
            </a:r>
            <a:endParaRPr/>
          </a:p>
        </p:txBody>
      </p:sp>
      <p:sp>
        <p:nvSpPr>
          <p:cNvPr id="1948" name="Google Shape;1948;p197"/>
          <p:cNvSpPr txBox="1"/>
          <p:nvPr/>
        </p:nvSpPr>
        <p:spPr>
          <a:xfrm>
            <a:off x="7383379" y="3617497"/>
            <a:ext cx="2526632" cy="336891"/>
          </a:xfrm>
          <a:prstGeom prst="rect">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Header: Metadata &amp; Assertions</a:t>
            </a:r>
            <a:endParaRPr sz="1100" b="0" i="0" u="none" strike="noStrike" cap="none">
              <a:solidFill>
                <a:srgbClr val="000000"/>
              </a:solidFill>
              <a:latin typeface="Arial"/>
              <a:ea typeface="Arial"/>
              <a:cs typeface="Arial"/>
              <a:sym typeface="Arial"/>
            </a:endParaRPr>
          </a:p>
        </p:txBody>
      </p:sp>
      <p:sp>
        <p:nvSpPr>
          <p:cNvPr id="1949" name="Google Shape;1949;p197"/>
          <p:cNvSpPr txBox="1"/>
          <p:nvPr/>
        </p:nvSpPr>
        <p:spPr>
          <a:xfrm>
            <a:off x="7379368" y="5273844"/>
            <a:ext cx="2526632" cy="336891"/>
          </a:xfrm>
          <a:prstGeom prst="rect">
            <a:avLst/>
          </a:prstGeom>
          <a:solidFill>
            <a:schemeClr val="lt1"/>
          </a:solidFill>
          <a:ln w="12700" cap="flat" cmpd="sng">
            <a:solidFill>
              <a:srgbClr val="000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Body: Execution Result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Evolution of Cloud Computing</a:t>
            </a:r>
            <a:endParaRPr>
              <a:latin typeface="Times New Roman"/>
              <a:ea typeface="Times New Roman"/>
              <a:cs typeface="Times New Roman"/>
              <a:sym typeface="Times New Roman"/>
            </a:endParaRPr>
          </a:p>
        </p:txBody>
      </p:sp>
      <p:sp>
        <p:nvSpPr>
          <p:cNvPr id="215" name="Google Shape;21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pic>
        <p:nvPicPr>
          <p:cNvPr id="216" name="Google Shape;216;p19"/>
          <p:cNvPicPr preferRelativeResize="0"/>
          <p:nvPr/>
        </p:nvPicPr>
        <p:blipFill rotWithShape="1">
          <a:blip r:embed="rId3">
            <a:alphaModFix/>
          </a:blip>
          <a:srcRect/>
          <a:stretch/>
        </p:blipFill>
        <p:spPr>
          <a:xfrm>
            <a:off x="2122114" y="1787525"/>
            <a:ext cx="7705725" cy="49339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latin typeface="Times New Roman"/>
                <a:ea typeface="Times New Roman"/>
                <a:cs typeface="Times New Roman"/>
                <a:sym typeface="Times New Roman"/>
              </a:rPr>
              <a:t>Service orientation and cloud computing </a:t>
            </a:r>
            <a:endParaRPr/>
          </a:p>
        </p:txBody>
      </p:sp>
      <p:sp>
        <p:nvSpPr>
          <p:cNvPr id="1955" name="Google Shape;1955;p1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Web services and Web 2.0-related technologies constitute a fundamental building block for cloud computing systems and applications. </a:t>
            </a:r>
            <a:endParaRPr/>
          </a:p>
          <a:p>
            <a:pPr marL="457200" lvl="0" indent="-342900" algn="l" rtl="0">
              <a:lnSpc>
                <a:spcPct val="90000"/>
              </a:lnSpc>
              <a:spcBef>
                <a:spcPts val="1000"/>
              </a:spcBef>
              <a:spcAft>
                <a:spcPts val="0"/>
              </a:spcAft>
              <a:buClr>
                <a:schemeClr val="dk1"/>
              </a:buClr>
              <a:buSzPts val="1800"/>
              <a:buChar char="•"/>
            </a:pPr>
            <a:r>
              <a:rPr lang="en-US">
                <a:latin typeface="Times New Roman"/>
                <a:ea typeface="Times New Roman"/>
                <a:cs typeface="Times New Roman"/>
                <a:sym typeface="Times New Roman"/>
              </a:rPr>
              <a:t>Web 2.0 applications are the front end of cloud computing systems, which deliver services either via Web service or provide a profitable interaction with AJAX-based clients.</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Assignment 5</a:t>
            </a:r>
            <a:endParaRPr>
              <a:latin typeface="Times New Roman"/>
              <a:ea typeface="Times New Roman"/>
              <a:cs typeface="Times New Roman"/>
              <a:sym typeface="Times New Roman"/>
            </a:endParaRPr>
          </a:p>
        </p:txBody>
      </p:sp>
      <p:sp>
        <p:nvSpPr>
          <p:cNvPr id="1961" name="Google Shape;1961;p10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Describe Parallel vs. Distributed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Elements of Parallel Computing</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Hardware Architectures for Parallel Processing</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Approaches to Parallel Programming,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Levels of Parallelism,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Laws of Caution,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Elements of Distributed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Architectural Styles for Distributed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Models for Inter-Process Communication,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Technologies for Distributed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Remote Procedure Call,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Distributed Object Frameworks,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Service Oriented Computing</a:t>
            </a:r>
            <a:endParaRPr/>
          </a:p>
        </p:txBody>
      </p:sp>
      <p:sp>
        <p:nvSpPr>
          <p:cNvPr id="1962" name="Google Shape;1962;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191</a:t>
            </a:fld>
            <a:endParaRPr>
              <a:latin typeface="Times New Roman"/>
              <a:ea typeface="Times New Roman"/>
              <a:cs typeface="Times New Roman"/>
              <a:sym typeface="Times New Roman"/>
            </a:endParaRPr>
          </a:p>
        </p:txBody>
      </p:sp>
      <p:sp>
        <p:nvSpPr>
          <p:cNvPr id="1963" name="Google Shape;1963;p107"/>
          <p:cNvSpPr/>
          <p:nvPr/>
        </p:nvSpPr>
        <p:spPr>
          <a:xfrm>
            <a:off x="2420153" y="6081067"/>
            <a:ext cx="735169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Submission link: </a:t>
            </a: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https://forms.gle/QEge4junT8wYZ5hQ7</a:t>
            </a: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Presentation</a:t>
            </a:r>
            <a:endParaRPr>
              <a:latin typeface="Times New Roman"/>
              <a:ea typeface="Times New Roman"/>
              <a:cs typeface="Times New Roman"/>
              <a:sym typeface="Times New Roman"/>
            </a:endParaRPr>
          </a:p>
        </p:txBody>
      </p:sp>
      <p:sp>
        <p:nvSpPr>
          <p:cNvPr id="1969" name="Google Shape;1969;p10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Case study on Parallel vs. Distributed Computing</a:t>
            </a:r>
            <a:endParaRPr>
              <a:latin typeface="Times New Roman"/>
              <a:ea typeface="Times New Roman"/>
              <a:cs typeface="Times New Roman"/>
              <a:sym typeface="Times New Roman"/>
            </a:endParaRPr>
          </a:p>
        </p:txBody>
      </p:sp>
      <p:sp>
        <p:nvSpPr>
          <p:cNvPr id="1970" name="Google Shape;1970;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192</a:t>
            </a:fld>
            <a:endParaRPr>
              <a:latin typeface="Times New Roman"/>
              <a:ea typeface="Times New Roman"/>
              <a:cs typeface="Times New Roman"/>
              <a:sym typeface="Times New Roman"/>
            </a:endParaRPr>
          </a:p>
        </p:txBody>
      </p:sp>
      <p:sp>
        <p:nvSpPr>
          <p:cNvPr id="1971" name="Google Shape;1971;p108"/>
          <p:cNvSpPr/>
          <p:nvPr/>
        </p:nvSpPr>
        <p:spPr>
          <a:xfrm>
            <a:off x="1791776" y="6050290"/>
            <a:ext cx="860844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Submission link: </a:t>
            </a:r>
            <a:r>
              <a:rPr lang="en-US" sz="28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https://forms.gle/mj8Q82t1XWPTFXyc9</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Unit - V</a:t>
            </a:r>
            <a:endParaRPr>
              <a:latin typeface="Times New Roman"/>
              <a:ea typeface="Times New Roman"/>
              <a:cs typeface="Times New Roman"/>
              <a:sym typeface="Times New Roman"/>
            </a:endParaRPr>
          </a:p>
        </p:txBody>
      </p:sp>
      <p:sp>
        <p:nvSpPr>
          <p:cNvPr id="1977" name="Google Shape;1977;p10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Cloud Computing Architecture</a:t>
            </a:r>
            <a:endParaRPr/>
          </a:p>
          <a:p>
            <a:pPr marL="0" lvl="0" indent="0" algn="ctr"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Fundamental Cloud Architectures - Workload Distribution Architecture - Resource Pooling Architecture - Dynamic Scalability Architecture – Elastic Resource Capacity Architecture -Service Load Balancing Architecture – Cloud Bursting Architecture - Elastic Disk Provisioning Architecture – Redundant Storage Architecture. Cloud Computing Reference Architecture (CCRA):</a:t>
            </a:r>
            <a:endParaRPr/>
          </a:p>
          <a:p>
            <a:pPr marL="0" lvl="0" indent="0" algn="ctr"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Introduction, benefits of CCRA, Migrating into a Cloud: Introduction, Challenges while migrating to Cloud, Broad approaches to migrating into the cloud, Seven-step model of migration into a cloud, Migration Risks and Mitigation.</a:t>
            </a:r>
            <a:endParaRPr/>
          </a:p>
        </p:txBody>
      </p:sp>
      <p:sp>
        <p:nvSpPr>
          <p:cNvPr id="1978" name="Google Shape;1978;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193</a:t>
            </a:fld>
            <a:endParaRPr>
              <a:latin typeface="Times New Roman"/>
              <a:ea typeface="Times New Roman"/>
              <a:cs typeface="Times New Roman"/>
              <a:sym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g12290160ab4_0_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Workload Distribution Architecture</a:t>
            </a:r>
            <a:endParaRPr/>
          </a:p>
        </p:txBody>
      </p:sp>
      <p:sp>
        <p:nvSpPr>
          <p:cNvPr id="1985" name="Google Shape;1985;g12290160ab4_0_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US" sz="2750">
                <a:highlight>
                  <a:srgbClr val="FFFFFF"/>
                </a:highlight>
                <a:latin typeface="Arial"/>
                <a:ea typeface="Arial"/>
                <a:cs typeface="Arial"/>
                <a:sym typeface="Arial"/>
              </a:rPr>
              <a:t>IT resources can be horizontally scaled via the addition of one or more identical IT resources, and a load balancer that provides runtime logic capable of evenly distributing the workload among the available IT resources. </a:t>
            </a:r>
            <a:endParaRPr sz="2750">
              <a:highlight>
                <a:srgbClr val="FFFFFF"/>
              </a:highlight>
              <a:latin typeface="Arial"/>
              <a:ea typeface="Arial"/>
              <a:cs typeface="Arial"/>
              <a:sym typeface="Arial"/>
            </a:endParaRPr>
          </a:p>
          <a:p>
            <a:pPr marL="0" lvl="0" indent="0" algn="just" rtl="0">
              <a:spcBef>
                <a:spcPts val="1000"/>
              </a:spcBef>
              <a:spcAft>
                <a:spcPts val="0"/>
              </a:spcAft>
              <a:buNone/>
            </a:pPr>
            <a:r>
              <a:rPr lang="en-US" sz="2750">
                <a:highlight>
                  <a:srgbClr val="FFFFFF"/>
                </a:highlight>
                <a:latin typeface="Arial"/>
                <a:ea typeface="Arial"/>
                <a:cs typeface="Arial"/>
                <a:sym typeface="Arial"/>
              </a:rPr>
              <a:t>The resulting </a:t>
            </a:r>
            <a:r>
              <a:rPr lang="en-US" sz="2750" i="1">
                <a:highlight>
                  <a:srgbClr val="FFFFFF"/>
                </a:highlight>
                <a:latin typeface="Arial"/>
                <a:ea typeface="Arial"/>
                <a:cs typeface="Arial"/>
                <a:sym typeface="Arial"/>
              </a:rPr>
              <a:t>workload distribution architecture</a:t>
            </a:r>
            <a:r>
              <a:rPr lang="en-US" sz="2750">
                <a:highlight>
                  <a:srgbClr val="FFFFFF"/>
                </a:highlight>
                <a:latin typeface="Arial"/>
                <a:ea typeface="Arial"/>
                <a:cs typeface="Arial"/>
                <a:sym typeface="Arial"/>
              </a:rPr>
              <a:t> reduces both IT resource over-utilization and under-utilization to an extent dependent upon the sophistication of the load balancing algorithms and runtime logic.</a:t>
            </a:r>
            <a:endParaRPr sz="4600"/>
          </a:p>
        </p:txBody>
      </p:sp>
      <p:sp>
        <p:nvSpPr>
          <p:cNvPr id="1986" name="Google Shape;1986;g12290160ab4_0_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g12290160ab4_0_1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195</a:t>
            </a:fld>
            <a:endParaRPr/>
          </a:p>
        </p:txBody>
      </p:sp>
      <p:pic>
        <p:nvPicPr>
          <p:cNvPr id="1993" name="Google Shape;1993;g12290160ab4_0_128"/>
          <p:cNvPicPr preferRelativeResize="0"/>
          <p:nvPr/>
        </p:nvPicPr>
        <p:blipFill>
          <a:blip r:embed="rId3">
            <a:alphaModFix/>
          </a:blip>
          <a:stretch>
            <a:fillRect/>
          </a:stretch>
        </p:blipFill>
        <p:spPr>
          <a:xfrm>
            <a:off x="543275" y="199775"/>
            <a:ext cx="10587800" cy="56380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g12290160ab4_0_1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196</a:t>
            </a:fld>
            <a:endParaRPr/>
          </a:p>
        </p:txBody>
      </p:sp>
      <p:sp>
        <p:nvSpPr>
          <p:cNvPr id="2000" name="Google Shape;2000;g12290160ab4_0_134"/>
          <p:cNvSpPr txBox="1"/>
          <p:nvPr/>
        </p:nvSpPr>
        <p:spPr>
          <a:xfrm>
            <a:off x="419100" y="2013575"/>
            <a:ext cx="113538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50">
                <a:solidFill>
                  <a:schemeClr val="dk1"/>
                </a:solidFill>
                <a:highlight>
                  <a:srgbClr val="FFFFFF"/>
                </a:highlight>
              </a:rPr>
              <a:t>This fundamental architectural model can be applied to any IT resource, with workload distribution commonly carried out in support of distributed virtual servers, cloud storage devices, and cloud services.</a:t>
            </a:r>
            <a:endParaRPr sz="33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g12290160ab4_0_1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197</a:t>
            </a:fld>
            <a:endParaRPr/>
          </a:p>
        </p:txBody>
      </p:sp>
      <p:sp>
        <p:nvSpPr>
          <p:cNvPr id="2007" name="Google Shape;2007;g12290160ab4_0_142"/>
          <p:cNvSpPr txBox="1"/>
          <p:nvPr/>
        </p:nvSpPr>
        <p:spPr>
          <a:xfrm>
            <a:off x="512700" y="284275"/>
            <a:ext cx="11166600" cy="5915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750">
                <a:solidFill>
                  <a:schemeClr val="dk1"/>
                </a:solidFill>
                <a:highlight>
                  <a:srgbClr val="FFFFFF"/>
                </a:highlight>
              </a:rPr>
              <a:t>In addition to the base load balancer mechanism, and the virtual server and cloud storage device mechanisms to which load balancing can be applied, the following mechanisms can also be part of this cloud architecture:</a:t>
            </a:r>
            <a:endParaRPr sz="1750">
              <a:solidFill>
                <a:schemeClr val="dk1"/>
              </a:solidFill>
              <a:highlight>
                <a:srgbClr val="FFFFFF"/>
              </a:highlight>
            </a:endParaRPr>
          </a:p>
          <a:p>
            <a:pPr marL="736600" lvl="0" indent="-339725" algn="l" rtl="0">
              <a:lnSpc>
                <a:spcPct val="140000"/>
              </a:lnSpc>
              <a:spcBef>
                <a:spcPts val="1000"/>
              </a:spcBef>
              <a:spcAft>
                <a:spcPts val="0"/>
              </a:spcAft>
              <a:buClr>
                <a:schemeClr val="dk1"/>
              </a:buClr>
              <a:buSzPts val="1750"/>
              <a:buChar char="●"/>
            </a:pPr>
            <a:r>
              <a:rPr lang="en-US" sz="1750" i="1">
                <a:solidFill>
                  <a:schemeClr val="dk1"/>
                </a:solidFill>
                <a:highlight>
                  <a:srgbClr val="FFFFFF"/>
                </a:highlight>
              </a:rPr>
              <a:t>Audit Monitor</a:t>
            </a:r>
            <a:r>
              <a:rPr lang="en-US" sz="1750">
                <a:solidFill>
                  <a:schemeClr val="dk1"/>
                </a:solidFill>
                <a:highlight>
                  <a:srgbClr val="FFFFFF"/>
                </a:highlight>
              </a:rPr>
              <a:t> – When distributing runtime workloads, the type and geographical location of the IT resources that process the data can determine whether monitoring is necessary to fulfill legal and regulatory requirements.</a:t>
            </a:r>
            <a:endParaRPr sz="1750">
              <a:solidFill>
                <a:schemeClr val="dk1"/>
              </a:solidFill>
              <a:highlight>
                <a:srgbClr val="FFFFFF"/>
              </a:highlight>
            </a:endParaRPr>
          </a:p>
          <a:p>
            <a:pPr marL="736600" lvl="0" indent="-339725" algn="l" rtl="0">
              <a:lnSpc>
                <a:spcPct val="140000"/>
              </a:lnSpc>
              <a:spcBef>
                <a:spcPts val="0"/>
              </a:spcBef>
              <a:spcAft>
                <a:spcPts val="0"/>
              </a:spcAft>
              <a:buClr>
                <a:schemeClr val="dk1"/>
              </a:buClr>
              <a:buSzPts val="1750"/>
              <a:buChar char="●"/>
            </a:pPr>
            <a:r>
              <a:rPr lang="en-US" sz="1750" i="1">
                <a:solidFill>
                  <a:schemeClr val="dk1"/>
                </a:solidFill>
                <a:highlight>
                  <a:srgbClr val="FFFFFF"/>
                </a:highlight>
              </a:rPr>
              <a:t>Cloud Usage Monitor</a:t>
            </a:r>
            <a:r>
              <a:rPr lang="en-US" sz="1750">
                <a:solidFill>
                  <a:schemeClr val="dk1"/>
                </a:solidFill>
                <a:highlight>
                  <a:srgbClr val="FFFFFF"/>
                </a:highlight>
              </a:rPr>
              <a:t> – Various monitors can be involved to carry out runtime workload tracking and data processing.</a:t>
            </a:r>
            <a:endParaRPr sz="1750">
              <a:solidFill>
                <a:schemeClr val="dk1"/>
              </a:solidFill>
              <a:highlight>
                <a:srgbClr val="FFFFFF"/>
              </a:highlight>
            </a:endParaRPr>
          </a:p>
          <a:p>
            <a:pPr marL="736600" lvl="0" indent="-339725" algn="l" rtl="0">
              <a:lnSpc>
                <a:spcPct val="140000"/>
              </a:lnSpc>
              <a:spcBef>
                <a:spcPts val="0"/>
              </a:spcBef>
              <a:spcAft>
                <a:spcPts val="0"/>
              </a:spcAft>
              <a:buClr>
                <a:schemeClr val="dk1"/>
              </a:buClr>
              <a:buSzPts val="1750"/>
              <a:buChar char="●"/>
            </a:pPr>
            <a:r>
              <a:rPr lang="en-US" sz="1750" i="1">
                <a:solidFill>
                  <a:schemeClr val="dk1"/>
                </a:solidFill>
                <a:highlight>
                  <a:srgbClr val="FFFFFF"/>
                </a:highlight>
              </a:rPr>
              <a:t>Hypervisor</a:t>
            </a:r>
            <a:r>
              <a:rPr lang="en-US" sz="1750">
                <a:solidFill>
                  <a:schemeClr val="dk1"/>
                </a:solidFill>
                <a:highlight>
                  <a:srgbClr val="FFFFFF"/>
                </a:highlight>
              </a:rPr>
              <a:t> – Workloads between hypervisors and the virtual servers that they host may require distribution.</a:t>
            </a:r>
            <a:endParaRPr sz="1750">
              <a:solidFill>
                <a:schemeClr val="dk1"/>
              </a:solidFill>
              <a:highlight>
                <a:srgbClr val="FFFFFF"/>
              </a:highlight>
            </a:endParaRPr>
          </a:p>
          <a:p>
            <a:pPr marL="736600" lvl="0" indent="-339725" algn="l" rtl="0">
              <a:lnSpc>
                <a:spcPct val="140000"/>
              </a:lnSpc>
              <a:spcBef>
                <a:spcPts val="0"/>
              </a:spcBef>
              <a:spcAft>
                <a:spcPts val="0"/>
              </a:spcAft>
              <a:buClr>
                <a:schemeClr val="dk1"/>
              </a:buClr>
              <a:buSzPts val="1750"/>
              <a:buChar char="●"/>
            </a:pPr>
            <a:r>
              <a:rPr lang="en-US" sz="1750" i="1">
                <a:solidFill>
                  <a:schemeClr val="dk1"/>
                </a:solidFill>
                <a:highlight>
                  <a:srgbClr val="FFFFFF"/>
                </a:highlight>
              </a:rPr>
              <a:t>Logical Network Perimeter</a:t>
            </a:r>
            <a:r>
              <a:rPr lang="en-US" sz="1750">
                <a:solidFill>
                  <a:schemeClr val="dk1"/>
                </a:solidFill>
                <a:highlight>
                  <a:srgbClr val="FFFFFF"/>
                </a:highlight>
              </a:rPr>
              <a:t> – The logical network perimeter isolates cloud consumer network boundaries in relation to how and where workloads are distributed.</a:t>
            </a:r>
            <a:endParaRPr sz="1750">
              <a:solidFill>
                <a:schemeClr val="dk1"/>
              </a:solidFill>
              <a:highlight>
                <a:srgbClr val="FFFFFF"/>
              </a:highlight>
            </a:endParaRPr>
          </a:p>
          <a:p>
            <a:pPr marL="736600" lvl="0" indent="-339725" algn="l" rtl="0">
              <a:lnSpc>
                <a:spcPct val="140000"/>
              </a:lnSpc>
              <a:spcBef>
                <a:spcPts val="0"/>
              </a:spcBef>
              <a:spcAft>
                <a:spcPts val="0"/>
              </a:spcAft>
              <a:buClr>
                <a:schemeClr val="dk1"/>
              </a:buClr>
              <a:buSzPts val="1750"/>
              <a:buChar char="●"/>
            </a:pPr>
            <a:r>
              <a:rPr lang="en-US" sz="1750" i="1">
                <a:solidFill>
                  <a:schemeClr val="dk1"/>
                </a:solidFill>
                <a:highlight>
                  <a:srgbClr val="FFFFFF"/>
                </a:highlight>
              </a:rPr>
              <a:t>Resource Cluster</a:t>
            </a:r>
            <a:r>
              <a:rPr lang="en-US" sz="1750">
                <a:solidFill>
                  <a:schemeClr val="dk1"/>
                </a:solidFill>
                <a:highlight>
                  <a:srgbClr val="FFFFFF"/>
                </a:highlight>
              </a:rPr>
              <a:t> – Clustered IT resources in active/active mode are commonly used to support workload balancing between different cluster nodes.</a:t>
            </a:r>
            <a:endParaRPr sz="1750">
              <a:solidFill>
                <a:schemeClr val="dk1"/>
              </a:solidFill>
              <a:highlight>
                <a:srgbClr val="FFFFFF"/>
              </a:highlight>
            </a:endParaRPr>
          </a:p>
          <a:p>
            <a:pPr marL="736600" lvl="0" indent="-339725" algn="l" rtl="0">
              <a:lnSpc>
                <a:spcPct val="140000"/>
              </a:lnSpc>
              <a:spcBef>
                <a:spcPts val="0"/>
              </a:spcBef>
              <a:spcAft>
                <a:spcPts val="0"/>
              </a:spcAft>
              <a:buClr>
                <a:schemeClr val="dk1"/>
              </a:buClr>
              <a:buSzPts val="1750"/>
              <a:buChar char="●"/>
            </a:pPr>
            <a:r>
              <a:rPr lang="en-US" sz="1750" i="1">
                <a:solidFill>
                  <a:schemeClr val="dk1"/>
                </a:solidFill>
                <a:highlight>
                  <a:srgbClr val="FFFFFF"/>
                </a:highlight>
              </a:rPr>
              <a:t>Resource Replication</a:t>
            </a:r>
            <a:r>
              <a:rPr lang="en-US" sz="1750">
                <a:solidFill>
                  <a:schemeClr val="dk1"/>
                </a:solidFill>
                <a:highlight>
                  <a:srgbClr val="FFFFFF"/>
                </a:highlight>
              </a:rPr>
              <a:t> – This mechanism can generate new instances of virtualized IT resources in response to runtime workload distribution demands.</a:t>
            </a:r>
            <a:endParaRPr sz="1750">
              <a:solidFill>
                <a:schemeClr val="dk1"/>
              </a:solidFill>
              <a:highlight>
                <a:srgbClr val="FFFFFF"/>
              </a:highligh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g12290160ab4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Resource Pooling Architecture</a:t>
            </a:r>
            <a:endParaRPr/>
          </a:p>
        </p:txBody>
      </p:sp>
      <p:sp>
        <p:nvSpPr>
          <p:cNvPr id="2014" name="Google Shape;2014;g12290160ab4_0_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750">
                <a:highlight>
                  <a:srgbClr val="FFFFFF"/>
                </a:highlight>
                <a:latin typeface="Arial"/>
                <a:ea typeface="Arial"/>
                <a:cs typeface="Arial"/>
                <a:sym typeface="Arial"/>
              </a:rPr>
              <a:t>A </a:t>
            </a:r>
            <a:r>
              <a:rPr lang="en-US" sz="2750" i="1">
                <a:highlight>
                  <a:srgbClr val="FFFFFF"/>
                </a:highlight>
                <a:latin typeface="Arial"/>
                <a:ea typeface="Arial"/>
                <a:cs typeface="Arial"/>
                <a:sym typeface="Arial"/>
              </a:rPr>
              <a:t>resource pooling architecture</a:t>
            </a:r>
            <a:r>
              <a:rPr lang="en-US" sz="2750">
                <a:highlight>
                  <a:srgbClr val="FFFFFF"/>
                </a:highlight>
                <a:latin typeface="Arial"/>
                <a:ea typeface="Arial"/>
                <a:cs typeface="Arial"/>
                <a:sym typeface="Arial"/>
              </a:rPr>
              <a:t> is based on the use of one or more resource pools, in which identical IT resources are grouped and maintained by a system that automatically ensures that they remain synchronized.</a:t>
            </a:r>
            <a:endParaRPr sz="4600"/>
          </a:p>
        </p:txBody>
      </p:sp>
      <p:sp>
        <p:nvSpPr>
          <p:cNvPr id="2015" name="Google Shape;2015;g12290160ab4_0_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g12290160ab4_0_1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199</a:t>
            </a:fld>
            <a:endParaRPr/>
          </a:p>
        </p:txBody>
      </p:sp>
      <p:sp>
        <p:nvSpPr>
          <p:cNvPr id="2022" name="Google Shape;2022;g12290160ab4_0_151"/>
          <p:cNvSpPr txBox="1"/>
          <p:nvPr/>
        </p:nvSpPr>
        <p:spPr>
          <a:xfrm>
            <a:off x="1454050" y="1843000"/>
            <a:ext cx="9674700" cy="3000000"/>
          </a:xfrm>
          <a:prstGeom prst="rect">
            <a:avLst/>
          </a:prstGeom>
          <a:noFill/>
          <a:ln>
            <a:noFill/>
          </a:ln>
        </p:spPr>
        <p:txBody>
          <a:bodyPr spcFirstLastPara="1" wrap="square" lIns="91425" tIns="91425" rIns="91425" bIns="91425" anchor="ctr" anchorCtr="0">
            <a:noAutofit/>
          </a:bodyPr>
          <a:lstStyle/>
          <a:p>
            <a:pPr marL="457200" lvl="0" indent="0" algn="l" rtl="0">
              <a:lnSpc>
                <a:spcPct val="150000"/>
              </a:lnSpc>
              <a:spcBef>
                <a:spcPts val="0"/>
              </a:spcBef>
              <a:spcAft>
                <a:spcPts val="0"/>
              </a:spcAft>
              <a:buNone/>
            </a:pPr>
            <a:endParaRPr sz="1850">
              <a:highlight>
                <a:srgbClr val="FFFFFF"/>
              </a:highlight>
            </a:endParaRPr>
          </a:p>
          <a:p>
            <a:pPr marL="457200" lvl="0" indent="-346075" algn="l" rtl="0">
              <a:lnSpc>
                <a:spcPct val="150000"/>
              </a:lnSpc>
              <a:spcBef>
                <a:spcPts val="1000"/>
              </a:spcBef>
              <a:spcAft>
                <a:spcPts val="0"/>
              </a:spcAft>
              <a:buSzPts val="1850"/>
              <a:buChar char="●"/>
            </a:pPr>
            <a:r>
              <a:rPr lang="en-US" sz="1850">
                <a:highlight>
                  <a:srgbClr val="FFFFFF"/>
                </a:highlight>
              </a:rPr>
              <a:t>Physical server pools are composed of networked servers that have been installed with operating systems and other necessary programs and/or applications and are ready for immediate use.</a:t>
            </a:r>
            <a:endParaRPr sz="1850">
              <a:highlight>
                <a:srgbClr val="FFFFFF"/>
              </a:highlight>
            </a:endParaRPr>
          </a:p>
          <a:p>
            <a:pPr marL="457200" lvl="0" indent="-346075" algn="l" rtl="0">
              <a:lnSpc>
                <a:spcPct val="150000"/>
              </a:lnSpc>
              <a:spcBef>
                <a:spcPts val="0"/>
              </a:spcBef>
              <a:spcAft>
                <a:spcPts val="0"/>
              </a:spcAft>
              <a:buSzPts val="1850"/>
              <a:buChar char="●"/>
            </a:pPr>
            <a:r>
              <a:rPr lang="en-US" sz="1850">
                <a:highlight>
                  <a:srgbClr val="FFFFFF"/>
                </a:highlight>
              </a:rPr>
              <a:t>Virtual server pools are usually configured using one of several available templates chosen by the cloud consumer during provisioning. For example, a cloud consumer can set up a pool of mid-tier Windows servers with 4 GB of RAM or a pool of low-tier Ubuntu servers with 2 GB of RAM.</a:t>
            </a:r>
            <a:endParaRPr sz="1850">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Unit – I</a:t>
            </a:r>
            <a:endParaRPr>
              <a:latin typeface="Times New Roman"/>
              <a:ea typeface="Times New Roman"/>
              <a:cs typeface="Times New Roman"/>
              <a:sym typeface="Times New Roman"/>
            </a:endParaRPr>
          </a:p>
        </p:txBody>
      </p:sp>
      <p:sp>
        <p:nvSpPr>
          <p:cNvPr id="95" name="Google Shape;95;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100000"/>
              <a:buNone/>
            </a:pPr>
            <a:r>
              <a:rPr lang="en-US" b="1">
                <a:latin typeface="Times New Roman"/>
                <a:ea typeface="Times New Roman"/>
                <a:cs typeface="Times New Roman"/>
                <a:sym typeface="Times New Roman"/>
              </a:rPr>
              <a:t>Introduction to Cloud Computing</a:t>
            </a:r>
            <a:endParaRPr>
              <a:latin typeface="Times New Roman"/>
              <a:ea typeface="Times New Roman"/>
              <a:cs typeface="Times New Roman"/>
              <a:sym typeface="Times New Roman"/>
            </a:endParaRPr>
          </a:p>
          <a:p>
            <a:pPr marL="0" lvl="0" indent="0" algn="just"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Why Cloud Computing (CC)? Different Perspectives on CC, Different Stakeholders in CC, Total cost of ownership (TCO) of on-premises IT, Cloud Computing Taxonomy, Characteristics of cloud computing, Characteristics of cloud computing as per NIST, Cloud Definitions Cloud Computing at a Glance, Vision of Cloud Computing, Cloud Computing Reference Model, Challenges Ahead, Historical Developments, Distributed Systems, Virtualization, Web 2.0, Service-Oriented Computing, Utility-Oriented Computing, Building Cloud Computing Environments, Application Development, Infrastructure and System Development, Computing Platforms and Technologies, Amazon Web Services (AWS), Google AppEngine, Microsoft Azure, Hadoop, Force.com and Salesforce.com</a:t>
            </a:r>
            <a:endParaRPr>
              <a:latin typeface="Times New Roman"/>
              <a:ea typeface="Times New Roman"/>
              <a:cs typeface="Times New Roman"/>
              <a:sym typeface="Times New Roman"/>
            </a:endParaRPr>
          </a:p>
        </p:txBody>
      </p:sp>
      <p:sp>
        <p:nvSpPr>
          <p:cNvPr id="96" name="Google Shape;9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Distributed Systems</a:t>
            </a:r>
            <a:endParaRPr>
              <a:latin typeface="Times New Roman"/>
              <a:ea typeface="Times New Roman"/>
              <a:cs typeface="Times New Roman"/>
              <a:sym typeface="Times New Roman"/>
            </a:endParaRPr>
          </a:p>
        </p:txBody>
      </p:sp>
      <p:sp>
        <p:nvSpPr>
          <p:cNvPr id="222" name="Google Shape;222;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It is a composition of multiple independent systems but all of them are depicted as a single entity to the users.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purpose of distributed systems is to share resources and also use them effectively and efficiently.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Distributed systems possess characteristics such as scalability, concurrency, continuous availability, heterogeneity, and independence in failures.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But the main problem with this system was that all the systems were required to be present at the same geographical location.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Thus to solve this problem, distributed computing led to three more types of computing and they were-Mainframe computing, cluster computing, and grid computing.</a:t>
            </a:r>
            <a:endParaRPr>
              <a:latin typeface="Times New Roman"/>
              <a:ea typeface="Times New Roman"/>
              <a:cs typeface="Times New Roman"/>
              <a:sym typeface="Times New Roman"/>
            </a:endParaRPr>
          </a:p>
        </p:txBody>
      </p:sp>
      <p:sp>
        <p:nvSpPr>
          <p:cNvPr id="223" name="Google Shape;22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20</a:t>
            </a:fld>
            <a:endParaRPr>
              <a:latin typeface="Times New Roman"/>
              <a:ea typeface="Times New Roman"/>
              <a:cs typeface="Times New Roman"/>
              <a:sym typeface="Times New Roman"/>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g12290160ab4_0_2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200</a:t>
            </a:fld>
            <a:endParaRPr/>
          </a:p>
        </p:txBody>
      </p:sp>
      <p:pic>
        <p:nvPicPr>
          <p:cNvPr id="2029" name="Google Shape;2029;g12290160ab4_0_214"/>
          <p:cNvPicPr preferRelativeResize="0"/>
          <p:nvPr/>
        </p:nvPicPr>
        <p:blipFill>
          <a:blip r:embed="rId3">
            <a:alphaModFix/>
          </a:blip>
          <a:stretch>
            <a:fillRect/>
          </a:stretch>
        </p:blipFill>
        <p:spPr>
          <a:xfrm>
            <a:off x="846363" y="1502675"/>
            <a:ext cx="10499275" cy="25460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g12290160ab4_0_1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201</a:t>
            </a:fld>
            <a:endParaRPr/>
          </a:p>
        </p:txBody>
      </p:sp>
      <p:sp>
        <p:nvSpPr>
          <p:cNvPr id="2036" name="Google Shape;2036;g12290160ab4_0_162"/>
          <p:cNvSpPr txBox="1"/>
          <p:nvPr/>
        </p:nvSpPr>
        <p:spPr>
          <a:xfrm>
            <a:off x="624950" y="769900"/>
            <a:ext cx="10728900" cy="5179500"/>
          </a:xfrm>
          <a:prstGeom prst="rect">
            <a:avLst/>
          </a:prstGeom>
          <a:noFill/>
          <a:ln>
            <a:noFill/>
          </a:ln>
        </p:spPr>
        <p:txBody>
          <a:bodyPr spcFirstLastPara="1" wrap="square" lIns="91425" tIns="91425" rIns="91425" bIns="91425" anchor="t" anchorCtr="0">
            <a:spAutoFit/>
          </a:bodyPr>
          <a:lstStyle/>
          <a:p>
            <a:pPr marL="457200" lvl="0" indent="-371475" algn="l" rtl="0">
              <a:spcBef>
                <a:spcPts val="0"/>
              </a:spcBef>
              <a:spcAft>
                <a:spcPts val="0"/>
              </a:spcAft>
              <a:buClr>
                <a:schemeClr val="dk1"/>
              </a:buClr>
              <a:buSzPts val="2250"/>
              <a:buChar char="●"/>
            </a:pPr>
            <a:r>
              <a:rPr lang="en-US" sz="2250">
                <a:solidFill>
                  <a:schemeClr val="dk1"/>
                </a:solidFill>
                <a:highlight>
                  <a:srgbClr val="FFFFFF"/>
                </a:highlight>
              </a:rPr>
              <a:t>Storage pools, or cloud storage device pools, consist of file-based or block-based storage structures that contain empty and/or filled cloud storage devices.</a:t>
            </a:r>
            <a:endParaRPr sz="2250">
              <a:solidFill>
                <a:schemeClr val="dk1"/>
              </a:solidFill>
              <a:highlight>
                <a:srgbClr val="FFFFFF"/>
              </a:highlight>
            </a:endParaRPr>
          </a:p>
          <a:p>
            <a:pPr marL="457200" lvl="0" indent="-371475" algn="l" rtl="0">
              <a:spcBef>
                <a:spcPts val="0"/>
              </a:spcBef>
              <a:spcAft>
                <a:spcPts val="0"/>
              </a:spcAft>
              <a:buClr>
                <a:schemeClr val="dk1"/>
              </a:buClr>
              <a:buSzPts val="2250"/>
              <a:buChar char="●"/>
            </a:pPr>
            <a:r>
              <a:rPr lang="en-US" sz="2250">
                <a:solidFill>
                  <a:schemeClr val="dk1"/>
                </a:solidFill>
                <a:highlight>
                  <a:srgbClr val="FFFFFF"/>
                </a:highlight>
              </a:rPr>
              <a:t>Network pools (or interconnect pools) are composed of different preconfigured network connectivity devices. For example, a pool of virtual firewall devices or physical network switches can be created for redundant connectivity, load balancing, or link aggregation.</a:t>
            </a:r>
            <a:endParaRPr sz="2250">
              <a:solidFill>
                <a:schemeClr val="dk1"/>
              </a:solidFill>
              <a:highlight>
                <a:srgbClr val="FFFFFF"/>
              </a:highlight>
            </a:endParaRPr>
          </a:p>
          <a:p>
            <a:pPr marL="457200" marR="0" lvl="0" indent="-371475" algn="l" rtl="0">
              <a:lnSpc>
                <a:spcPct val="100000"/>
              </a:lnSpc>
              <a:spcBef>
                <a:spcPts val="0"/>
              </a:spcBef>
              <a:spcAft>
                <a:spcPts val="0"/>
              </a:spcAft>
              <a:buClr>
                <a:schemeClr val="dk1"/>
              </a:buClr>
              <a:buSzPts val="2250"/>
              <a:buChar char="●"/>
            </a:pPr>
            <a:r>
              <a:rPr lang="en-US" sz="2250">
                <a:solidFill>
                  <a:schemeClr val="dk1"/>
                </a:solidFill>
                <a:highlight>
                  <a:srgbClr val="FFFFFF"/>
                </a:highlight>
              </a:rPr>
              <a:t>CPU pools are ready to be allocated to virtual servers, and are typically broken down into individual processing cores.</a:t>
            </a:r>
            <a:endParaRPr sz="2250">
              <a:solidFill>
                <a:schemeClr val="dk1"/>
              </a:solidFill>
              <a:highlight>
                <a:srgbClr val="FFFFFF"/>
              </a:highlight>
            </a:endParaRPr>
          </a:p>
          <a:p>
            <a:pPr marL="457200" marR="0" lvl="0" indent="-371475" algn="l" rtl="0">
              <a:lnSpc>
                <a:spcPct val="100000"/>
              </a:lnSpc>
              <a:spcBef>
                <a:spcPts val="0"/>
              </a:spcBef>
              <a:spcAft>
                <a:spcPts val="0"/>
              </a:spcAft>
              <a:buClr>
                <a:schemeClr val="dk1"/>
              </a:buClr>
              <a:buSzPts val="2250"/>
              <a:buChar char="●"/>
            </a:pPr>
            <a:r>
              <a:rPr lang="en-US" sz="2250">
                <a:solidFill>
                  <a:schemeClr val="dk1"/>
                </a:solidFill>
                <a:highlight>
                  <a:srgbClr val="FFFFFF"/>
                </a:highlight>
              </a:rPr>
              <a:t>Pools of physical RAM can be used in newly provisioned physical servers or to vertically scale physical servers.</a:t>
            </a:r>
            <a:endParaRPr sz="2250">
              <a:solidFill>
                <a:schemeClr val="dk1"/>
              </a:solidFill>
              <a:highlight>
                <a:srgbClr val="FFFFFF"/>
              </a:highlight>
            </a:endParaRPr>
          </a:p>
          <a:p>
            <a:pPr marL="457200" marR="0" lvl="0" indent="-371475" algn="l" rtl="0">
              <a:lnSpc>
                <a:spcPct val="100000"/>
              </a:lnSpc>
              <a:spcBef>
                <a:spcPts val="0"/>
              </a:spcBef>
              <a:spcAft>
                <a:spcPts val="0"/>
              </a:spcAft>
              <a:buClr>
                <a:schemeClr val="dk1"/>
              </a:buClr>
              <a:buSzPts val="2250"/>
              <a:buChar char="●"/>
            </a:pPr>
            <a:r>
              <a:rPr lang="en-US" sz="2250">
                <a:solidFill>
                  <a:schemeClr val="dk1"/>
                </a:solidFill>
                <a:highlight>
                  <a:srgbClr val="FFFFFF"/>
                </a:highlight>
              </a:rPr>
              <a:t>Dedicated pools can be created for each type of IT resource and individual pools can be grouped into a larger pool, in which case each individual pool becomes a sub-pool </a:t>
            </a:r>
            <a:endParaRPr sz="2250">
              <a:solidFill>
                <a:schemeClr val="dk1"/>
              </a:solidFill>
              <a:highlight>
                <a:srgbClr val="FFFFFF"/>
              </a:highlight>
            </a:endParaRPr>
          </a:p>
          <a:p>
            <a:pPr marL="0" lvl="0" indent="0" algn="l" rtl="0">
              <a:spcBef>
                <a:spcPts val="0"/>
              </a:spcBef>
              <a:spcAft>
                <a:spcPts val="0"/>
              </a:spcAft>
              <a:buNone/>
            </a:pPr>
            <a:endParaRPr sz="950">
              <a:solidFill>
                <a:schemeClr val="dk1"/>
              </a:solidFill>
              <a:highlight>
                <a:srgbClr val="FFFFFF"/>
              </a:highligh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g12290160ab4_0_173"/>
          <p:cNvSpPr txBox="1">
            <a:spLocks noGrp="1"/>
          </p:cNvSpPr>
          <p:nvPr>
            <p:ph type="body" idx="1"/>
          </p:nvPr>
        </p:nvSpPr>
        <p:spPr>
          <a:xfrm>
            <a:off x="838200" y="412475"/>
            <a:ext cx="10515600" cy="57642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Font typeface="Arial"/>
              <a:buChar char="●"/>
            </a:pPr>
            <a:r>
              <a:rPr lang="en-US" sz="2000">
                <a:highlight>
                  <a:srgbClr val="FFFFFF"/>
                </a:highlight>
                <a:latin typeface="Arial"/>
                <a:ea typeface="Arial"/>
                <a:cs typeface="Arial"/>
                <a:sym typeface="Arial"/>
              </a:rPr>
              <a:t>Resource pools can become highly complex, with multiple pools created for specific cloud consumers or applications. A hierarchical structure can be established to form parent, sibling, and nested pools in order to facilitate the organization of diverse resource pooling requirements.</a:t>
            </a:r>
            <a:endParaRPr sz="2000">
              <a:highlight>
                <a:srgbClr val="FFFFFF"/>
              </a:highlight>
              <a:latin typeface="Arial"/>
              <a:ea typeface="Arial"/>
              <a:cs typeface="Arial"/>
              <a:sym typeface="Arial"/>
            </a:endParaRPr>
          </a:p>
          <a:p>
            <a:pPr marL="457200" lvl="0" indent="-355600" algn="l" rtl="0">
              <a:lnSpc>
                <a:spcPct val="150000"/>
              </a:lnSpc>
              <a:spcBef>
                <a:spcPts val="0"/>
              </a:spcBef>
              <a:spcAft>
                <a:spcPts val="0"/>
              </a:spcAft>
              <a:buSzPts val="2000"/>
              <a:buFont typeface="Arial"/>
              <a:buChar char="●"/>
            </a:pPr>
            <a:r>
              <a:rPr lang="en-US" sz="2000">
                <a:highlight>
                  <a:srgbClr val="FFFFFF"/>
                </a:highlight>
                <a:latin typeface="Arial"/>
                <a:ea typeface="Arial"/>
                <a:cs typeface="Arial"/>
                <a:sym typeface="Arial"/>
              </a:rPr>
              <a:t>Sibling resource pools are usually drawn from physically grouped IT resources, as opposed to IT resources that are spread out over different data centers. Sibling pools are isolated from one another so that each cloud consumer is only provided access to its respective pool.</a:t>
            </a:r>
            <a:endParaRPr sz="2000">
              <a:highlight>
                <a:srgbClr val="FFFFFF"/>
              </a:highlight>
              <a:latin typeface="Arial"/>
              <a:ea typeface="Arial"/>
              <a:cs typeface="Arial"/>
              <a:sym typeface="Arial"/>
            </a:endParaRPr>
          </a:p>
          <a:p>
            <a:pPr marL="457200" lvl="0" indent="-355600" algn="l" rtl="0">
              <a:lnSpc>
                <a:spcPct val="150000"/>
              </a:lnSpc>
              <a:spcBef>
                <a:spcPts val="0"/>
              </a:spcBef>
              <a:spcAft>
                <a:spcPts val="0"/>
              </a:spcAft>
              <a:buSzPts val="2000"/>
              <a:buFont typeface="Arial"/>
              <a:buChar char="●"/>
            </a:pPr>
            <a:r>
              <a:rPr lang="en-US" sz="2000">
                <a:highlight>
                  <a:srgbClr val="FFFFFF"/>
                </a:highlight>
                <a:latin typeface="Arial"/>
                <a:ea typeface="Arial"/>
                <a:cs typeface="Arial"/>
                <a:sym typeface="Arial"/>
              </a:rPr>
              <a:t>In the nested pool model, larger pools are divided into smaller pools that individually group the same type of IT resources together. Nested pools can be used to assign resource pools to different departments or groups in the same cloud consumer organization.</a:t>
            </a:r>
            <a:endParaRPr sz="2000">
              <a:highlight>
                <a:srgbClr val="FFFFFF"/>
              </a:highlight>
              <a:latin typeface="Arial"/>
              <a:ea typeface="Arial"/>
              <a:cs typeface="Arial"/>
              <a:sym typeface="Arial"/>
            </a:endParaRPr>
          </a:p>
          <a:p>
            <a:pPr marL="0" lvl="0" indent="0" algn="l" rtl="0">
              <a:spcBef>
                <a:spcPts val="1000"/>
              </a:spcBef>
              <a:spcAft>
                <a:spcPts val="0"/>
              </a:spcAft>
              <a:buNone/>
            </a:pPr>
            <a:endParaRPr sz="2350">
              <a:highlight>
                <a:srgbClr val="FFFFFF"/>
              </a:highlight>
              <a:latin typeface="Arial"/>
              <a:ea typeface="Arial"/>
              <a:cs typeface="Arial"/>
              <a:sym typeface="Arial"/>
            </a:endParaRPr>
          </a:p>
        </p:txBody>
      </p:sp>
      <p:sp>
        <p:nvSpPr>
          <p:cNvPr id="2043" name="Google Shape;2043;g12290160ab4_0_1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g12290160ab4_0_2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203</a:t>
            </a:fld>
            <a:endParaRPr/>
          </a:p>
        </p:txBody>
      </p:sp>
      <p:pic>
        <p:nvPicPr>
          <p:cNvPr id="2050" name="Google Shape;2050;g12290160ab4_0_220"/>
          <p:cNvPicPr preferRelativeResize="0"/>
          <p:nvPr/>
        </p:nvPicPr>
        <p:blipFill>
          <a:blip r:embed="rId3">
            <a:alphaModFix/>
          </a:blip>
          <a:stretch>
            <a:fillRect/>
          </a:stretch>
        </p:blipFill>
        <p:spPr>
          <a:xfrm>
            <a:off x="1747675" y="348400"/>
            <a:ext cx="7180300" cy="63730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g12290160ab4_0_18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204</a:t>
            </a:fld>
            <a:endParaRPr/>
          </a:p>
        </p:txBody>
      </p:sp>
      <p:sp>
        <p:nvSpPr>
          <p:cNvPr id="2057" name="Google Shape;2057;g12290160ab4_0_189"/>
          <p:cNvSpPr txBox="1"/>
          <p:nvPr/>
        </p:nvSpPr>
        <p:spPr>
          <a:xfrm>
            <a:off x="0" y="0"/>
            <a:ext cx="11510100" cy="6453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550">
                <a:solidFill>
                  <a:schemeClr val="dk1"/>
                </a:solidFill>
                <a:highlight>
                  <a:srgbClr val="FFFFFF"/>
                </a:highlight>
              </a:rPr>
              <a:t>After resources pools have been defined, multiple instances of IT resources from each pool can be created to provide an in-memory pool of “live” IT resources.</a:t>
            </a:r>
            <a:endParaRPr sz="1550">
              <a:solidFill>
                <a:schemeClr val="dk1"/>
              </a:solidFill>
              <a:highlight>
                <a:srgbClr val="FFFFFF"/>
              </a:highlight>
            </a:endParaRPr>
          </a:p>
          <a:p>
            <a:pPr marL="0" lvl="0" indent="0" algn="l" rtl="0">
              <a:lnSpc>
                <a:spcPct val="150000"/>
              </a:lnSpc>
              <a:spcBef>
                <a:spcPts val="1000"/>
              </a:spcBef>
              <a:spcAft>
                <a:spcPts val="0"/>
              </a:spcAft>
              <a:buNone/>
            </a:pPr>
            <a:r>
              <a:rPr lang="en-US" sz="1550">
                <a:solidFill>
                  <a:schemeClr val="dk1"/>
                </a:solidFill>
                <a:highlight>
                  <a:srgbClr val="FFFFFF"/>
                </a:highlight>
              </a:rPr>
              <a:t>In addition to cloud storage devices and virtual servers, which are commonly pooled mechanisms, the following mechanisms can also be part of this cloud architecture:</a:t>
            </a:r>
            <a:endParaRPr sz="1550">
              <a:solidFill>
                <a:schemeClr val="dk1"/>
              </a:solidFill>
              <a:highlight>
                <a:srgbClr val="FFFFFF"/>
              </a:highlight>
            </a:endParaRPr>
          </a:p>
          <a:p>
            <a:pPr marL="736600" lvl="0" indent="-327025" algn="l" rtl="0">
              <a:lnSpc>
                <a:spcPct val="140000"/>
              </a:lnSpc>
              <a:spcBef>
                <a:spcPts val="1000"/>
              </a:spcBef>
              <a:spcAft>
                <a:spcPts val="0"/>
              </a:spcAft>
              <a:buClr>
                <a:schemeClr val="dk1"/>
              </a:buClr>
              <a:buSzPts val="1550"/>
              <a:buChar char="●"/>
            </a:pPr>
            <a:r>
              <a:rPr lang="en-US" sz="1550" i="1">
                <a:solidFill>
                  <a:schemeClr val="dk1"/>
                </a:solidFill>
                <a:highlight>
                  <a:srgbClr val="FFFFFF"/>
                </a:highlight>
              </a:rPr>
              <a:t>Audit Monitor</a:t>
            </a:r>
            <a:r>
              <a:rPr lang="en-US" sz="1550">
                <a:solidFill>
                  <a:schemeClr val="dk1"/>
                </a:solidFill>
                <a:highlight>
                  <a:srgbClr val="FFFFFF"/>
                </a:highlight>
              </a:rPr>
              <a:t> – This mechanism monitors resource pool usage to ensure compliance with privacy and regulation requirements, especially when pools contain cloud storage devices or data loaded into memory.</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Cloud Usage Monitor</a:t>
            </a:r>
            <a:r>
              <a:rPr lang="en-US" sz="1550">
                <a:solidFill>
                  <a:schemeClr val="dk1"/>
                </a:solidFill>
                <a:highlight>
                  <a:srgbClr val="FFFFFF"/>
                </a:highlight>
              </a:rPr>
              <a:t> – Various cloud usage monitors are involved in the runtime tracking and synchronization that are required by the pooled IT resources and any underlying management systems.</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Hypervisor</a:t>
            </a:r>
            <a:r>
              <a:rPr lang="en-US" sz="1550">
                <a:solidFill>
                  <a:schemeClr val="dk1"/>
                </a:solidFill>
                <a:highlight>
                  <a:srgbClr val="FFFFFF"/>
                </a:highlight>
              </a:rPr>
              <a:t> – The hypervisor mechanism is responsible for providing virtual servers with access to resource pools, in addition to hosting the virtual servers and sometimes the resource pools themselves.</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Logical Network Perimeter</a:t>
            </a:r>
            <a:r>
              <a:rPr lang="en-US" sz="1550">
                <a:solidFill>
                  <a:schemeClr val="dk1"/>
                </a:solidFill>
                <a:highlight>
                  <a:srgbClr val="FFFFFF"/>
                </a:highlight>
              </a:rPr>
              <a:t> – The logical network perimeter is used to logically organize and isolate resource pools.</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Pay-Per-Use Monitor</a:t>
            </a:r>
            <a:r>
              <a:rPr lang="en-US" sz="1550">
                <a:solidFill>
                  <a:schemeClr val="dk1"/>
                </a:solidFill>
                <a:highlight>
                  <a:srgbClr val="FFFFFF"/>
                </a:highlight>
              </a:rPr>
              <a:t> – The pay-per-use monitor collects usage and billing information on how individual cloud consumers are allocated and use IT resources from various pools.</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Remote Administration System</a:t>
            </a:r>
            <a:r>
              <a:rPr lang="en-US" sz="1550">
                <a:solidFill>
                  <a:schemeClr val="dk1"/>
                </a:solidFill>
                <a:highlight>
                  <a:srgbClr val="FFFFFF"/>
                </a:highlight>
              </a:rPr>
              <a:t> – This mechanism is commonly used to interface with backend systems and programs in order to provide resource pool administration features via a front-end portal.</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Resource Management System</a:t>
            </a:r>
            <a:r>
              <a:rPr lang="en-US" sz="1550">
                <a:solidFill>
                  <a:schemeClr val="dk1"/>
                </a:solidFill>
                <a:highlight>
                  <a:srgbClr val="FFFFFF"/>
                </a:highlight>
              </a:rPr>
              <a:t> – The resource management system mechanism supplies cloud consumers with the tools and permission management options for administering resource pools.</a:t>
            </a:r>
            <a:endParaRPr sz="1550">
              <a:solidFill>
                <a:schemeClr val="dk1"/>
              </a:solidFill>
              <a:highlight>
                <a:srgbClr val="FFFFFF"/>
              </a:highlight>
            </a:endParaRPr>
          </a:p>
          <a:p>
            <a:pPr marL="736600" lvl="0" indent="-327025" algn="l" rtl="0">
              <a:lnSpc>
                <a:spcPct val="140000"/>
              </a:lnSpc>
              <a:spcBef>
                <a:spcPts val="0"/>
              </a:spcBef>
              <a:spcAft>
                <a:spcPts val="0"/>
              </a:spcAft>
              <a:buClr>
                <a:schemeClr val="dk1"/>
              </a:buClr>
              <a:buSzPts val="1550"/>
              <a:buChar char="●"/>
            </a:pPr>
            <a:r>
              <a:rPr lang="en-US" sz="1550" i="1">
                <a:solidFill>
                  <a:schemeClr val="dk1"/>
                </a:solidFill>
                <a:highlight>
                  <a:srgbClr val="FFFFFF"/>
                </a:highlight>
              </a:rPr>
              <a:t>Resource Replication</a:t>
            </a:r>
            <a:r>
              <a:rPr lang="en-US" sz="1550">
                <a:solidFill>
                  <a:schemeClr val="dk1"/>
                </a:solidFill>
                <a:highlight>
                  <a:srgbClr val="FFFFFF"/>
                </a:highlight>
              </a:rPr>
              <a:t> – This mechanism is used to generate new instances of IT resources for resource pools.</a:t>
            </a:r>
            <a:endParaRPr sz="1550">
              <a:solidFill>
                <a:schemeClr val="dk1"/>
              </a:solidFill>
              <a:highlight>
                <a:srgbClr val="FFFFFF"/>
              </a:highligh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g12290160ab4_0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Dynamic Scalability Architecture</a:t>
            </a:r>
            <a:endParaRPr/>
          </a:p>
        </p:txBody>
      </p:sp>
      <p:sp>
        <p:nvSpPr>
          <p:cNvPr id="2064" name="Google Shape;2064;g12290160ab4_0_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6075" algn="l" rtl="0">
              <a:lnSpc>
                <a:spcPct val="150000"/>
              </a:lnSpc>
              <a:spcBef>
                <a:spcPts val="0"/>
              </a:spcBef>
              <a:spcAft>
                <a:spcPts val="0"/>
              </a:spcAft>
              <a:buSzPts val="1850"/>
              <a:buFont typeface="Arial"/>
              <a:buChar char="●"/>
            </a:pPr>
            <a:r>
              <a:rPr lang="en-US" sz="1850">
                <a:highlight>
                  <a:srgbClr val="FFFFFF"/>
                </a:highlight>
                <a:latin typeface="Arial"/>
                <a:ea typeface="Arial"/>
                <a:cs typeface="Arial"/>
                <a:sym typeface="Arial"/>
              </a:rPr>
              <a:t>The </a:t>
            </a:r>
            <a:r>
              <a:rPr lang="en-US" sz="1850" i="1">
                <a:highlight>
                  <a:srgbClr val="FFFFFF"/>
                </a:highlight>
                <a:latin typeface="Arial"/>
                <a:ea typeface="Arial"/>
                <a:cs typeface="Arial"/>
                <a:sym typeface="Arial"/>
              </a:rPr>
              <a:t>dynamic scalability architecture</a:t>
            </a:r>
            <a:r>
              <a:rPr lang="en-US" sz="1850">
                <a:highlight>
                  <a:srgbClr val="FFFFFF"/>
                </a:highlight>
                <a:latin typeface="Arial"/>
                <a:ea typeface="Arial"/>
                <a:cs typeface="Arial"/>
                <a:sym typeface="Arial"/>
              </a:rPr>
              <a:t> is an architectural model based on a system of predefined scaling conditions that trigger the dynamic allocation of IT resources from resource pools. Dynamic allocation enables variable utilization as dictated by usage demand fluctuations, since unnecessary IT resources are efficiently reclaimed without requiring manual interaction.</a:t>
            </a:r>
            <a:endParaRPr sz="1850">
              <a:highlight>
                <a:srgbClr val="FFFFFF"/>
              </a:highlight>
              <a:latin typeface="Arial"/>
              <a:ea typeface="Arial"/>
              <a:cs typeface="Arial"/>
              <a:sym typeface="Arial"/>
            </a:endParaRPr>
          </a:p>
          <a:p>
            <a:pPr marL="457200" lvl="0" indent="-346075" algn="l" rtl="0">
              <a:lnSpc>
                <a:spcPct val="150000"/>
              </a:lnSpc>
              <a:spcBef>
                <a:spcPts val="0"/>
              </a:spcBef>
              <a:spcAft>
                <a:spcPts val="0"/>
              </a:spcAft>
              <a:buSzPts val="1850"/>
              <a:buFont typeface="Arial"/>
              <a:buChar char="●"/>
            </a:pPr>
            <a:r>
              <a:rPr lang="en-US" sz="1850">
                <a:highlight>
                  <a:srgbClr val="FFFFFF"/>
                </a:highlight>
                <a:latin typeface="Arial"/>
                <a:ea typeface="Arial"/>
                <a:cs typeface="Arial"/>
                <a:sym typeface="Arial"/>
              </a:rPr>
              <a:t>The automated scaling listener is configured with workload thresholds that dictate when new IT resources need to be added to the workload processing. This mechanism can be provided with logic that determines how many additional IT resources can be dynamically provided, based on the terms of a given cloud consumer’s provisioning contract.</a:t>
            </a:r>
            <a:endParaRPr sz="1850">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065" name="Google Shape;2065;g12290160ab4_0_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g12290160ab4_0_2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206</a:t>
            </a:fld>
            <a:endParaRPr/>
          </a:p>
        </p:txBody>
      </p:sp>
      <p:pic>
        <p:nvPicPr>
          <p:cNvPr id="2072" name="Google Shape;2072;g12290160ab4_0_226"/>
          <p:cNvPicPr preferRelativeResize="0"/>
          <p:nvPr/>
        </p:nvPicPr>
        <p:blipFill>
          <a:blip r:embed="rId3">
            <a:alphaModFix/>
          </a:blip>
          <a:stretch>
            <a:fillRect/>
          </a:stretch>
        </p:blipFill>
        <p:spPr>
          <a:xfrm>
            <a:off x="152400" y="152400"/>
            <a:ext cx="11026050" cy="5650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g12290160ab4_0_19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207</a:t>
            </a:fld>
            <a:endParaRPr/>
          </a:p>
        </p:txBody>
      </p:sp>
      <p:sp>
        <p:nvSpPr>
          <p:cNvPr id="2079" name="Google Shape;2079;g12290160ab4_0_198"/>
          <p:cNvSpPr txBox="1"/>
          <p:nvPr/>
        </p:nvSpPr>
        <p:spPr>
          <a:xfrm>
            <a:off x="0" y="0"/>
            <a:ext cx="11628600" cy="651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250">
                <a:solidFill>
                  <a:schemeClr val="dk1"/>
                </a:solidFill>
                <a:highlight>
                  <a:srgbClr val="FFFFFF"/>
                </a:highlight>
              </a:rPr>
              <a:t>The following types of dynamic scaling are commonly used:</a:t>
            </a:r>
            <a:endParaRPr sz="2250">
              <a:solidFill>
                <a:schemeClr val="dk1"/>
              </a:solidFill>
              <a:highlight>
                <a:srgbClr val="FFFFFF"/>
              </a:highlight>
            </a:endParaRPr>
          </a:p>
          <a:p>
            <a:pPr marL="736600" lvl="0" indent="-371475" algn="l" rtl="0">
              <a:lnSpc>
                <a:spcPct val="140000"/>
              </a:lnSpc>
              <a:spcBef>
                <a:spcPts val="1000"/>
              </a:spcBef>
              <a:spcAft>
                <a:spcPts val="0"/>
              </a:spcAft>
              <a:buClr>
                <a:schemeClr val="dk1"/>
              </a:buClr>
              <a:buSzPts val="2250"/>
              <a:buChar char="●"/>
            </a:pPr>
            <a:r>
              <a:rPr lang="en-US" sz="2250" i="1">
                <a:solidFill>
                  <a:schemeClr val="dk1"/>
                </a:solidFill>
                <a:highlight>
                  <a:srgbClr val="FFFFFF"/>
                </a:highlight>
              </a:rPr>
              <a:t>Dynamic Horizontal Scaling</a:t>
            </a:r>
            <a:r>
              <a:rPr lang="en-US" sz="2250">
                <a:solidFill>
                  <a:schemeClr val="dk1"/>
                </a:solidFill>
                <a:highlight>
                  <a:srgbClr val="FFFFFF"/>
                </a:highlight>
              </a:rPr>
              <a:t> – IT resource instances are scaled out and in to handle fluctuating workloads. The automatic scaling listener monitors requests and signals resource replication to initiate IT resource duplication, as per requirements and permissions.</a:t>
            </a:r>
            <a:endParaRPr sz="2250">
              <a:solidFill>
                <a:schemeClr val="dk1"/>
              </a:solidFill>
              <a:highlight>
                <a:srgbClr val="FFFFFF"/>
              </a:highlight>
            </a:endParaRPr>
          </a:p>
          <a:p>
            <a:pPr marL="736600" lvl="0" indent="-371475" algn="l" rtl="0">
              <a:lnSpc>
                <a:spcPct val="140000"/>
              </a:lnSpc>
              <a:spcBef>
                <a:spcPts val="0"/>
              </a:spcBef>
              <a:spcAft>
                <a:spcPts val="0"/>
              </a:spcAft>
              <a:buClr>
                <a:schemeClr val="dk1"/>
              </a:buClr>
              <a:buSzPts val="2250"/>
              <a:buChar char="●"/>
            </a:pPr>
            <a:r>
              <a:rPr lang="en-US" sz="2250" i="1">
                <a:solidFill>
                  <a:schemeClr val="dk1"/>
                </a:solidFill>
                <a:highlight>
                  <a:srgbClr val="FFFFFF"/>
                </a:highlight>
              </a:rPr>
              <a:t>Dynamic Vertical Scaling</a:t>
            </a:r>
            <a:r>
              <a:rPr lang="en-US" sz="2250">
                <a:solidFill>
                  <a:schemeClr val="dk1"/>
                </a:solidFill>
                <a:highlight>
                  <a:srgbClr val="FFFFFF"/>
                </a:highlight>
              </a:rPr>
              <a:t> – IT resource instances are scaled up and down when there is a need to adjust the processing capacity of a single IT resource. For example, a virtual server that is being overloaded can have its memory dynamically increased or it may have a processing core added.</a:t>
            </a:r>
            <a:endParaRPr sz="2250">
              <a:solidFill>
                <a:schemeClr val="dk1"/>
              </a:solidFill>
              <a:highlight>
                <a:srgbClr val="FFFFFF"/>
              </a:highlight>
            </a:endParaRPr>
          </a:p>
          <a:p>
            <a:pPr marL="736600" lvl="0" indent="-371475" algn="l" rtl="0">
              <a:lnSpc>
                <a:spcPct val="140000"/>
              </a:lnSpc>
              <a:spcBef>
                <a:spcPts val="0"/>
              </a:spcBef>
              <a:spcAft>
                <a:spcPts val="0"/>
              </a:spcAft>
              <a:buClr>
                <a:schemeClr val="dk1"/>
              </a:buClr>
              <a:buSzPts val="2250"/>
              <a:buChar char="●"/>
            </a:pPr>
            <a:r>
              <a:rPr lang="en-US" sz="2250" i="1">
                <a:solidFill>
                  <a:schemeClr val="dk1"/>
                </a:solidFill>
                <a:highlight>
                  <a:srgbClr val="FFFFFF"/>
                </a:highlight>
              </a:rPr>
              <a:t>Dynamic Relocation</a:t>
            </a:r>
            <a:r>
              <a:rPr lang="en-US" sz="2250">
                <a:solidFill>
                  <a:schemeClr val="dk1"/>
                </a:solidFill>
                <a:highlight>
                  <a:srgbClr val="FFFFFF"/>
                </a:highlight>
              </a:rPr>
              <a:t> – The IT resource is relocated to a host with more capacity. For example, a database may need to be moved from a tape-based SAN storage device with 4 GB per second I/O capacity to another disk-based SAN storage device with 8 GB per second I/O capacity.</a:t>
            </a:r>
            <a:endParaRPr sz="2250">
              <a:solidFill>
                <a:schemeClr val="dk1"/>
              </a:solidFill>
              <a:highlight>
                <a:srgbClr val="FFFFFF"/>
              </a:highlight>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g12290160ab4_0_2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208</a:t>
            </a:fld>
            <a:endParaRPr/>
          </a:p>
        </p:txBody>
      </p:sp>
      <p:sp>
        <p:nvSpPr>
          <p:cNvPr id="2086" name="Google Shape;2086;g12290160ab4_0_206"/>
          <p:cNvSpPr txBox="1"/>
          <p:nvPr/>
        </p:nvSpPr>
        <p:spPr>
          <a:xfrm>
            <a:off x="0" y="0"/>
            <a:ext cx="12054900" cy="580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50">
                <a:solidFill>
                  <a:schemeClr val="dk1"/>
                </a:solidFill>
                <a:highlight>
                  <a:srgbClr val="FFFFFF"/>
                </a:highlight>
              </a:rPr>
              <a:t>The dynamic scalability architecture can be applied to a range of IT resources, including virtual servers and cloud storage devices. Besides the core automated scaling listener and resource replication mechanisms, the following mechanisms can also be used in this form of cloud architecture:</a:t>
            </a:r>
            <a:endParaRPr sz="2550">
              <a:solidFill>
                <a:schemeClr val="dk1"/>
              </a:solidFill>
              <a:highlight>
                <a:srgbClr val="FFFFFF"/>
              </a:highlight>
            </a:endParaRPr>
          </a:p>
          <a:p>
            <a:pPr marL="736600" lvl="0" indent="-390525" algn="l" rtl="0">
              <a:lnSpc>
                <a:spcPct val="140000"/>
              </a:lnSpc>
              <a:spcBef>
                <a:spcPts val="1000"/>
              </a:spcBef>
              <a:spcAft>
                <a:spcPts val="0"/>
              </a:spcAft>
              <a:buClr>
                <a:schemeClr val="dk1"/>
              </a:buClr>
              <a:buSzPts val="2550"/>
              <a:buChar char="●"/>
            </a:pPr>
            <a:r>
              <a:rPr lang="en-US" sz="2550" i="1">
                <a:solidFill>
                  <a:schemeClr val="dk1"/>
                </a:solidFill>
                <a:highlight>
                  <a:srgbClr val="FFFFFF"/>
                </a:highlight>
              </a:rPr>
              <a:t>Cloud Usage Monitor</a:t>
            </a:r>
            <a:r>
              <a:rPr lang="en-US" sz="2550">
                <a:solidFill>
                  <a:schemeClr val="dk1"/>
                </a:solidFill>
                <a:highlight>
                  <a:srgbClr val="FFFFFF"/>
                </a:highlight>
              </a:rPr>
              <a:t> – Specialized cloud usage monitors can track runtime usage in response to dynamic fluctuations caused by this architecture.</a:t>
            </a:r>
            <a:endParaRPr sz="2550">
              <a:solidFill>
                <a:schemeClr val="dk1"/>
              </a:solidFill>
              <a:highlight>
                <a:srgbClr val="FFFFFF"/>
              </a:highlight>
            </a:endParaRPr>
          </a:p>
          <a:p>
            <a:pPr marL="736600" lvl="0" indent="-390525" algn="l" rtl="0">
              <a:lnSpc>
                <a:spcPct val="140000"/>
              </a:lnSpc>
              <a:spcBef>
                <a:spcPts val="0"/>
              </a:spcBef>
              <a:spcAft>
                <a:spcPts val="0"/>
              </a:spcAft>
              <a:buClr>
                <a:schemeClr val="dk1"/>
              </a:buClr>
              <a:buSzPts val="2550"/>
              <a:buChar char="●"/>
            </a:pPr>
            <a:r>
              <a:rPr lang="en-US" sz="2550" i="1">
                <a:solidFill>
                  <a:schemeClr val="dk1"/>
                </a:solidFill>
                <a:highlight>
                  <a:srgbClr val="FFFFFF"/>
                </a:highlight>
              </a:rPr>
              <a:t>Hypervisor</a:t>
            </a:r>
            <a:r>
              <a:rPr lang="en-US" sz="2550">
                <a:solidFill>
                  <a:schemeClr val="dk1"/>
                </a:solidFill>
                <a:highlight>
                  <a:srgbClr val="FFFFFF"/>
                </a:highlight>
              </a:rPr>
              <a:t> – The hypervisor is invoked by a dynamic scalability system to create or remove virtual server instances, or to be scaled itself.</a:t>
            </a:r>
            <a:endParaRPr sz="2550">
              <a:solidFill>
                <a:schemeClr val="dk1"/>
              </a:solidFill>
              <a:highlight>
                <a:srgbClr val="FFFFFF"/>
              </a:highlight>
            </a:endParaRPr>
          </a:p>
          <a:p>
            <a:pPr marL="736600" lvl="0" indent="-390525" algn="l" rtl="0">
              <a:lnSpc>
                <a:spcPct val="140000"/>
              </a:lnSpc>
              <a:spcBef>
                <a:spcPts val="0"/>
              </a:spcBef>
              <a:spcAft>
                <a:spcPts val="0"/>
              </a:spcAft>
              <a:buClr>
                <a:schemeClr val="dk1"/>
              </a:buClr>
              <a:buSzPts val="2550"/>
              <a:buChar char="●"/>
            </a:pPr>
            <a:r>
              <a:rPr lang="en-US" sz="2550" i="1">
                <a:solidFill>
                  <a:schemeClr val="dk1"/>
                </a:solidFill>
                <a:highlight>
                  <a:srgbClr val="FFFFFF"/>
                </a:highlight>
              </a:rPr>
              <a:t>Pay-Per-Use Monitor</a:t>
            </a:r>
            <a:r>
              <a:rPr lang="en-US" sz="2550">
                <a:solidFill>
                  <a:schemeClr val="dk1"/>
                </a:solidFill>
                <a:highlight>
                  <a:srgbClr val="FFFFFF"/>
                </a:highlight>
              </a:rPr>
              <a:t> – The pay-per-use monitor is engaged to collect usage cost information in response to the scaling of IT resources.</a:t>
            </a:r>
            <a:endParaRPr sz="2550">
              <a:solidFill>
                <a:schemeClr val="dk1"/>
              </a:solidFill>
              <a:highlight>
                <a:srgbClr val="FFFFFF"/>
              </a:highlight>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g12290160ab4_0_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Elastic Resource Capacity Architecture</a:t>
            </a:r>
            <a:endParaRPr/>
          </a:p>
        </p:txBody>
      </p:sp>
      <p:sp>
        <p:nvSpPr>
          <p:cNvPr id="2093" name="Google Shape;2093;g12290160ab4_0_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650">
                <a:highlight>
                  <a:srgbClr val="FFFFFF"/>
                </a:highlight>
                <a:latin typeface="Arial"/>
                <a:ea typeface="Arial"/>
                <a:cs typeface="Arial"/>
                <a:sym typeface="Arial"/>
              </a:rPr>
              <a:t>The </a:t>
            </a:r>
            <a:r>
              <a:rPr lang="en-US" sz="2650" i="1">
                <a:highlight>
                  <a:srgbClr val="FFFFFF"/>
                </a:highlight>
                <a:latin typeface="Arial"/>
                <a:ea typeface="Arial"/>
                <a:cs typeface="Arial"/>
                <a:sym typeface="Arial"/>
              </a:rPr>
              <a:t>elastic resource capacity architecture</a:t>
            </a:r>
            <a:r>
              <a:rPr lang="en-US" sz="2650">
                <a:highlight>
                  <a:srgbClr val="FFFFFF"/>
                </a:highlight>
                <a:latin typeface="Arial"/>
                <a:ea typeface="Arial"/>
                <a:cs typeface="Arial"/>
                <a:sym typeface="Arial"/>
              </a:rPr>
              <a:t> is primarily related to the dynamic provisioning of virtual servers, using a system that allocates and reclaims CPUs and RAM in immediate response to the fluctuating processing requirements of hosted IT resources</a:t>
            </a:r>
            <a:endParaRPr sz="4500"/>
          </a:p>
        </p:txBody>
      </p:sp>
      <p:sp>
        <p:nvSpPr>
          <p:cNvPr id="2094" name="Google Shape;2094;g12290160ab4_0_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Mainframe computing</a:t>
            </a:r>
            <a:endParaRPr>
              <a:latin typeface="Times New Roman"/>
              <a:ea typeface="Times New Roman"/>
              <a:cs typeface="Times New Roman"/>
              <a:sym typeface="Times New Roman"/>
            </a:endParaRPr>
          </a:p>
        </p:txBody>
      </p:sp>
      <p:sp>
        <p:nvSpPr>
          <p:cNvPr id="229" name="Google Shape;229;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Mainframes which first came into existence in 1951 are highly powerful and reliable computing machines.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These are responsible for handling large data such as massive input-output operations.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Even today these are used for bulk processing tasks such as online transactions etc.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These systems have almost no downtime with high fault tolerance. After distributed computing, these increased the processing capabilities of the system.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But these were very expensive. To reduce this cost, cluster computing came as an alternative to mainframe technology.</a:t>
            </a:r>
            <a:endParaRPr>
              <a:latin typeface="Times New Roman"/>
              <a:ea typeface="Times New Roman"/>
              <a:cs typeface="Times New Roman"/>
              <a:sym typeface="Times New Roman"/>
            </a:endParaRPr>
          </a:p>
        </p:txBody>
      </p:sp>
      <p:sp>
        <p:nvSpPr>
          <p:cNvPr id="230" name="Google Shape;2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21</a:t>
            </a:fld>
            <a:endParaRPr>
              <a:latin typeface="Times New Roman"/>
              <a:ea typeface="Times New Roman"/>
              <a:cs typeface="Times New Roman"/>
              <a:sym typeface="Times New Roman"/>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g12290160ab4_0_2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210</a:t>
            </a:fld>
            <a:endParaRPr/>
          </a:p>
        </p:txBody>
      </p:sp>
      <p:pic>
        <p:nvPicPr>
          <p:cNvPr id="2101" name="Google Shape;2101;g12290160ab4_0_232"/>
          <p:cNvPicPr preferRelativeResize="0"/>
          <p:nvPr/>
        </p:nvPicPr>
        <p:blipFill>
          <a:blip r:embed="rId3">
            <a:alphaModFix/>
          </a:blip>
          <a:stretch>
            <a:fillRect/>
          </a:stretch>
        </p:blipFill>
        <p:spPr>
          <a:xfrm>
            <a:off x="2489875" y="329575"/>
            <a:ext cx="6649538" cy="60267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g12290160ab4_0_239"/>
          <p:cNvSpPr txBox="1">
            <a:spLocks noGrp="1"/>
          </p:cNvSpPr>
          <p:nvPr>
            <p:ph type="body" idx="1"/>
          </p:nvPr>
        </p:nvSpPr>
        <p:spPr>
          <a:xfrm>
            <a:off x="838200" y="566450"/>
            <a:ext cx="10515600" cy="5610300"/>
          </a:xfrm>
          <a:prstGeom prst="rect">
            <a:avLst/>
          </a:prstGeom>
        </p:spPr>
        <p:txBody>
          <a:bodyPr spcFirstLastPara="1" wrap="square" lIns="91425" tIns="45700" rIns="91425" bIns="45700" anchor="t" anchorCtr="0">
            <a:normAutofit fontScale="92500"/>
          </a:bodyPr>
          <a:lstStyle/>
          <a:p>
            <a:pPr marL="0" lvl="0" indent="0" algn="l" rtl="0">
              <a:lnSpc>
                <a:spcPct val="150000"/>
              </a:lnSpc>
              <a:spcBef>
                <a:spcPts val="0"/>
              </a:spcBef>
              <a:spcAft>
                <a:spcPts val="0"/>
              </a:spcAft>
              <a:buClr>
                <a:schemeClr val="dk1"/>
              </a:buClr>
              <a:buSzPct val="66666"/>
              <a:buFont typeface="Arial"/>
              <a:buNone/>
            </a:pPr>
            <a:r>
              <a:rPr lang="en-US" sz="1650">
                <a:highlight>
                  <a:srgbClr val="FFFFFF"/>
                </a:highlight>
                <a:latin typeface="Arial"/>
                <a:ea typeface="Arial"/>
                <a:cs typeface="Arial"/>
                <a:sym typeface="Arial"/>
              </a:rPr>
              <a:t>Resource pools are used by scaling technology that interacts with the hypervisor and/or VIM to retrieve and return CPU and RAM resources at runtime. The runtime processing of the virtual server is monitored so that additional processing power can be leveraged from the resource pool via dynamic allocation, before capacity thresholds are met. The virtual server and its hosted applications and IT resources are vertically scaled in response.</a:t>
            </a:r>
            <a:endParaRPr sz="1650">
              <a:highlight>
                <a:srgbClr val="FFFFFF"/>
              </a:highlight>
              <a:latin typeface="Arial"/>
              <a:ea typeface="Arial"/>
              <a:cs typeface="Arial"/>
              <a:sym typeface="Arial"/>
            </a:endParaRPr>
          </a:p>
          <a:p>
            <a:pPr marL="0" lvl="0" indent="0" algn="l" rtl="0">
              <a:lnSpc>
                <a:spcPct val="150000"/>
              </a:lnSpc>
              <a:spcBef>
                <a:spcPts val="1000"/>
              </a:spcBef>
              <a:spcAft>
                <a:spcPts val="0"/>
              </a:spcAft>
              <a:buClr>
                <a:schemeClr val="dk1"/>
              </a:buClr>
              <a:buSzPct val="66666"/>
              <a:buFont typeface="Arial"/>
              <a:buNone/>
            </a:pPr>
            <a:r>
              <a:rPr lang="en-US" sz="1650">
                <a:highlight>
                  <a:srgbClr val="FFFFFF"/>
                </a:highlight>
                <a:latin typeface="Arial"/>
                <a:ea typeface="Arial"/>
                <a:cs typeface="Arial"/>
                <a:sym typeface="Arial"/>
              </a:rPr>
              <a:t>This type of cloud architecture can be designed so that the intelligent automation engine script sends its scaling request via the VIM instead of to the hypervisor directly. Virtual servers that participate in elastic resource allocation systems may require rebooting in order for the dynamic resource allocation to take effect.</a:t>
            </a:r>
            <a:endParaRPr sz="1650">
              <a:highlight>
                <a:srgbClr val="FFFFFF"/>
              </a:highlight>
              <a:latin typeface="Arial"/>
              <a:ea typeface="Arial"/>
              <a:cs typeface="Arial"/>
              <a:sym typeface="Arial"/>
            </a:endParaRPr>
          </a:p>
          <a:p>
            <a:pPr marL="0" lvl="0" indent="0" algn="l" rtl="0">
              <a:lnSpc>
                <a:spcPct val="150000"/>
              </a:lnSpc>
              <a:spcBef>
                <a:spcPts val="1000"/>
              </a:spcBef>
              <a:spcAft>
                <a:spcPts val="0"/>
              </a:spcAft>
              <a:buClr>
                <a:schemeClr val="dk1"/>
              </a:buClr>
              <a:buSzPct val="66666"/>
              <a:buFont typeface="Arial"/>
              <a:buNone/>
            </a:pPr>
            <a:r>
              <a:rPr lang="en-US" sz="1650">
                <a:highlight>
                  <a:srgbClr val="FFFFFF"/>
                </a:highlight>
                <a:latin typeface="Arial"/>
                <a:ea typeface="Arial"/>
                <a:cs typeface="Arial"/>
                <a:sym typeface="Arial"/>
              </a:rPr>
              <a:t>Some additional mechanisms that can be included in this cloud architecture are the following:</a:t>
            </a:r>
            <a:endParaRPr sz="1650">
              <a:highlight>
                <a:srgbClr val="FFFFFF"/>
              </a:highlight>
              <a:latin typeface="Arial"/>
              <a:ea typeface="Arial"/>
              <a:cs typeface="Arial"/>
              <a:sym typeface="Arial"/>
            </a:endParaRPr>
          </a:p>
          <a:p>
            <a:pPr marL="736600" lvl="0" indent="-325516" algn="l" rtl="0">
              <a:lnSpc>
                <a:spcPct val="140000"/>
              </a:lnSpc>
              <a:spcBef>
                <a:spcPts val="1000"/>
              </a:spcBef>
              <a:spcAft>
                <a:spcPts val="0"/>
              </a:spcAft>
              <a:buSzPct val="100000"/>
              <a:buChar char="●"/>
            </a:pPr>
            <a:r>
              <a:rPr lang="en-US" sz="1650" i="1">
                <a:highlight>
                  <a:srgbClr val="FFFFFF"/>
                </a:highlight>
                <a:latin typeface="Arial"/>
                <a:ea typeface="Arial"/>
                <a:cs typeface="Arial"/>
                <a:sym typeface="Arial"/>
              </a:rPr>
              <a:t>Cloud Usage Monitor</a:t>
            </a:r>
            <a:r>
              <a:rPr lang="en-US" sz="1650">
                <a:highlight>
                  <a:srgbClr val="FFFFFF"/>
                </a:highlight>
                <a:latin typeface="Arial"/>
                <a:ea typeface="Arial"/>
                <a:cs typeface="Arial"/>
                <a:sym typeface="Arial"/>
              </a:rPr>
              <a:t> – Specialized cloud usage monitors collect resource usage information on IT resources before, during, and after scaling, to help define the future processing capacity thresholds of the virtual servers.</a:t>
            </a:r>
            <a:endParaRPr sz="1650">
              <a:highlight>
                <a:srgbClr val="FFFFFF"/>
              </a:highlight>
              <a:latin typeface="Arial"/>
              <a:ea typeface="Arial"/>
              <a:cs typeface="Arial"/>
              <a:sym typeface="Arial"/>
            </a:endParaRPr>
          </a:p>
          <a:p>
            <a:pPr marL="736600" lvl="0" indent="-325516" algn="l" rtl="0">
              <a:lnSpc>
                <a:spcPct val="140000"/>
              </a:lnSpc>
              <a:spcBef>
                <a:spcPts val="0"/>
              </a:spcBef>
              <a:spcAft>
                <a:spcPts val="0"/>
              </a:spcAft>
              <a:buSzPct val="100000"/>
              <a:buChar char="●"/>
            </a:pPr>
            <a:r>
              <a:rPr lang="en-US" sz="1650" i="1">
                <a:highlight>
                  <a:srgbClr val="FFFFFF"/>
                </a:highlight>
                <a:latin typeface="Arial"/>
                <a:ea typeface="Arial"/>
                <a:cs typeface="Arial"/>
                <a:sym typeface="Arial"/>
              </a:rPr>
              <a:t>Pay-Per-Use Monitor</a:t>
            </a:r>
            <a:r>
              <a:rPr lang="en-US" sz="1650">
                <a:highlight>
                  <a:srgbClr val="FFFFFF"/>
                </a:highlight>
                <a:latin typeface="Arial"/>
                <a:ea typeface="Arial"/>
                <a:cs typeface="Arial"/>
                <a:sym typeface="Arial"/>
              </a:rPr>
              <a:t> – The pay-per-use monitor is responsible for collecting resource usage cost information as it fluctuates with the elastic provisioning.</a:t>
            </a:r>
            <a:endParaRPr sz="1650">
              <a:highlight>
                <a:srgbClr val="FFFFFF"/>
              </a:highlight>
              <a:latin typeface="Arial"/>
              <a:ea typeface="Arial"/>
              <a:cs typeface="Arial"/>
              <a:sym typeface="Arial"/>
            </a:endParaRPr>
          </a:p>
          <a:p>
            <a:pPr marL="736600" lvl="0" indent="-325516" algn="l" rtl="0">
              <a:lnSpc>
                <a:spcPct val="140000"/>
              </a:lnSpc>
              <a:spcBef>
                <a:spcPts val="0"/>
              </a:spcBef>
              <a:spcAft>
                <a:spcPts val="0"/>
              </a:spcAft>
              <a:buSzPct val="100000"/>
              <a:buChar char="●"/>
            </a:pPr>
            <a:r>
              <a:rPr lang="en-US" sz="1650" i="1">
                <a:highlight>
                  <a:srgbClr val="FFFFFF"/>
                </a:highlight>
                <a:latin typeface="Arial"/>
                <a:ea typeface="Arial"/>
                <a:cs typeface="Arial"/>
                <a:sym typeface="Arial"/>
              </a:rPr>
              <a:t>Resource Replication</a:t>
            </a:r>
            <a:r>
              <a:rPr lang="en-US" sz="1650">
                <a:highlight>
                  <a:srgbClr val="FFFFFF"/>
                </a:highlight>
                <a:latin typeface="Arial"/>
                <a:ea typeface="Arial"/>
                <a:cs typeface="Arial"/>
                <a:sym typeface="Arial"/>
              </a:rPr>
              <a:t> – Resource replication is used by this architectural model to generate new instances of the scaled IT resources.</a:t>
            </a:r>
            <a:endParaRPr sz="1650">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108" name="Google Shape;2108;g12290160ab4_0_2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g12290160ab4_0_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Service Load Balancing Architecture</a:t>
            </a:r>
            <a:endParaRPr/>
          </a:p>
        </p:txBody>
      </p:sp>
      <p:sp>
        <p:nvSpPr>
          <p:cNvPr id="2115" name="Google Shape;2115;g12290160ab4_0_3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6075" algn="l" rtl="0">
              <a:lnSpc>
                <a:spcPct val="150000"/>
              </a:lnSpc>
              <a:spcBef>
                <a:spcPts val="0"/>
              </a:spcBef>
              <a:spcAft>
                <a:spcPts val="0"/>
              </a:spcAft>
              <a:buSzPts val="1850"/>
              <a:buFont typeface="Arial"/>
              <a:buChar char="●"/>
            </a:pPr>
            <a:r>
              <a:rPr lang="en-US" sz="1850">
                <a:highlight>
                  <a:srgbClr val="FFFFFF"/>
                </a:highlight>
                <a:latin typeface="Arial"/>
                <a:ea typeface="Arial"/>
                <a:cs typeface="Arial"/>
                <a:sym typeface="Arial"/>
              </a:rPr>
              <a:t>The </a:t>
            </a:r>
            <a:r>
              <a:rPr lang="en-US" sz="1850" i="1">
                <a:highlight>
                  <a:srgbClr val="FFFFFF"/>
                </a:highlight>
                <a:latin typeface="Arial"/>
                <a:ea typeface="Arial"/>
                <a:cs typeface="Arial"/>
                <a:sym typeface="Arial"/>
              </a:rPr>
              <a:t>service load balancing architecture</a:t>
            </a:r>
            <a:r>
              <a:rPr lang="en-US" sz="1850">
                <a:highlight>
                  <a:srgbClr val="FFFFFF"/>
                </a:highlight>
                <a:latin typeface="Arial"/>
                <a:ea typeface="Arial"/>
                <a:cs typeface="Arial"/>
                <a:sym typeface="Arial"/>
              </a:rPr>
              <a:t> can be considered a specialized variation of the workload distribution architecture that is geared specifically for scaling cloud service implementations. Redundant deployments of cloud services are created, with a load balancing system added to dynamically distribute workloads.</a:t>
            </a:r>
            <a:endParaRPr sz="1850">
              <a:highlight>
                <a:srgbClr val="FFFFFF"/>
              </a:highlight>
              <a:latin typeface="Arial"/>
              <a:ea typeface="Arial"/>
              <a:cs typeface="Arial"/>
              <a:sym typeface="Arial"/>
            </a:endParaRPr>
          </a:p>
          <a:p>
            <a:pPr marL="457200" lvl="0" indent="-346075" algn="l" rtl="0">
              <a:lnSpc>
                <a:spcPct val="150000"/>
              </a:lnSpc>
              <a:spcBef>
                <a:spcPts val="0"/>
              </a:spcBef>
              <a:spcAft>
                <a:spcPts val="0"/>
              </a:spcAft>
              <a:buSzPts val="1850"/>
              <a:buFont typeface="Arial"/>
              <a:buChar char="●"/>
            </a:pPr>
            <a:r>
              <a:rPr lang="en-US" sz="1850">
                <a:highlight>
                  <a:srgbClr val="FFFFFF"/>
                </a:highlight>
                <a:latin typeface="Arial"/>
                <a:ea typeface="Arial"/>
                <a:cs typeface="Arial"/>
                <a:sym typeface="Arial"/>
              </a:rPr>
              <a:t>The duplicate cloud service implementations are organized into a resource pool, while the load balancer is positioned as either an external or built-in component to allow the host servers to balance the workloads themselves.</a:t>
            </a:r>
            <a:endParaRPr sz="1850">
              <a:highlight>
                <a:srgbClr val="FFFFFF"/>
              </a:highlight>
              <a:latin typeface="Arial"/>
              <a:ea typeface="Arial"/>
              <a:cs typeface="Arial"/>
              <a:sym typeface="Arial"/>
            </a:endParaRPr>
          </a:p>
          <a:p>
            <a:pPr marL="457200" lvl="0" indent="-346075" algn="l" rtl="0">
              <a:lnSpc>
                <a:spcPct val="150000"/>
              </a:lnSpc>
              <a:spcBef>
                <a:spcPts val="0"/>
              </a:spcBef>
              <a:spcAft>
                <a:spcPts val="0"/>
              </a:spcAft>
              <a:buSzPts val="1850"/>
              <a:buFont typeface="Arial"/>
              <a:buChar char="●"/>
            </a:pPr>
            <a:r>
              <a:rPr lang="en-US" sz="1850">
                <a:highlight>
                  <a:srgbClr val="FFFFFF"/>
                </a:highlight>
                <a:latin typeface="Arial"/>
                <a:ea typeface="Arial"/>
                <a:cs typeface="Arial"/>
                <a:sym typeface="Arial"/>
              </a:rPr>
              <a:t>Depending on the anticipated workload and processing capacity of host server environments, multiple instances of each cloud service implementation can be generated as part of a resource pool that responds to fluctuating request volumes more efficiently.</a:t>
            </a:r>
            <a:endParaRPr sz="1850">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116" name="Google Shape;2116;g12290160ab4_0_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g12290160ab4_0_2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213</a:t>
            </a:fld>
            <a:endParaRPr/>
          </a:p>
        </p:txBody>
      </p:sp>
      <p:pic>
        <p:nvPicPr>
          <p:cNvPr id="2123" name="Google Shape;2123;g12290160ab4_0_248"/>
          <p:cNvPicPr preferRelativeResize="0"/>
          <p:nvPr/>
        </p:nvPicPr>
        <p:blipFill>
          <a:blip r:embed="rId3">
            <a:alphaModFix/>
          </a:blip>
          <a:stretch>
            <a:fillRect/>
          </a:stretch>
        </p:blipFill>
        <p:spPr>
          <a:xfrm>
            <a:off x="2083075" y="266288"/>
            <a:ext cx="6051325" cy="632542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g12290160ab4_0_25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1850">
                <a:highlight>
                  <a:srgbClr val="FFFFFF"/>
                </a:highlight>
                <a:latin typeface="Arial"/>
                <a:ea typeface="Arial"/>
                <a:cs typeface="Arial"/>
                <a:sym typeface="Arial"/>
              </a:rPr>
              <a:t>The service load balancing architecture can involve the following mechanisms in addition to the load balancer:</a:t>
            </a:r>
            <a:endParaRPr sz="1850">
              <a:highlight>
                <a:srgbClr val="FFFFFF"/>
              </a:highlight>
              <a:latin typeface="Arial"/>
              <a:ea typeface="Arial"/>
              <a:cs typeface="Arial"/>
              <a:sym typeface="Arial"/>
            </a:endParaRPr>
          </a:p>
          <a:p>
            <a:pPr marL="736600" lvl="0" indent="-346075" algn="l" rtl="0">
              <a:lnSpc>
                <a:spcPct val="140000"/>
              </a:lnSpc>
              <a:spcBef>
                <a:spcPts val="1000"/>
              </a:spcBef>
              <a:spcAft>
                <a:spcPts val="0"/>
              </a:spcAft>
              <a:buSzPts val="1850"/>
              <a:buChar char="●"/>
            </a:pPr>
            <a:r>
              <a:rPr lang="en-US" sz="1850" i="1">
                <a:highlight>
                  <a:srgbClr val="FFFFFF"/>
                </a:highlight>
                <a:latin typeface="Arial"/>
                <a:ea typeface="Arial"/>
                <a:cs typeface="Arial"/>
                <a:sym typeface="Arial"/>
              </a:rPr>
              <a:t>Cloud Usage Monitor</a:t>
            </a:r>
            <a:r>
              <a:rPr lang="en-US" sz="1850">
                <a:highlight>
                  <a:srgbClr val="FFFFFF"/>
                </a:highlight>
                <a:latin typeface="Arial"/>
                <a:ea typeface="Arial"/>
                <a:cs typeface="Arial"/>
                <a:sym typeface="Arial"/>
              </a:rPr>
              <a:t> – Cloud usage monitors may be involved with monitoring cloud service instances and their respective IT resource consumption levels, as well as various runtime monitoring and usage data collection tasks.</a:t>
            </a:r>
            <a:endParaRPr sz="1850">
              <a:highlight>
                <a:srgbClr val="FFFFFF"/>
              </a:highlight>
              <a:latin typeface="Arial"/>
              <a:ea typeface="Arial"/>
              <a:cs typeface="Arial"/>
              <a:sym typeface="Arial"/>
            </a:endParaRPr>
          </a:p>
          <a:p>
            <a:pPr marL="736600" lvl="0" indent="-346075" algn="l" rtl="0">
              <a:lnSpc>
                <a:spcPct val="140000"/>
              </a:lnSpc>
              <a:spcBef>
                <a:spcPts val="0"/>
              </a:spcBef>
              <a:spcAft>
                <a:spcPts val="0"/>
              </a:spcAft>
              <a:buSzPts val="1850"/>
              <a:buChar char="●"/>
            </a:pPr>
            <a:r>
              <a:rPr lang="en-US" sz="1850" i="1">
                <a:highlight>
                  <a:srgbClr val="FFFFFF"/>
                </a:highlight>
                <a:latin typeface="Arial"/>
                <a:ea typeface="Arial"/>
                <a:cs typeface="Arial"/>
                <a:sym typeface="Arial"/>
              </a:rPr>
              <a:t>Resource Cluster</a:t>
            </a:r>
            <a:r>
              <a:rPr lang="en-US" sz="1850">
                <a:highlight>
                  <a:srgbClr val="FFFFFF"/>
                </a:highlight>
                <a:latin typeface="Arial"/>
                <a:ea typeface="Arial"/>
                <a:cs typeface="Arial"/>
                <a:sym typeface="Arial"/>
              </a:rPr>
              <a:t> – Active-active cluster groups are incorporated in this architecture to help balance workloads across different members of the cluster.</a:t>
            </a:r>
            <a:endParaRPr sz="1850">
              <a:highlight>
                <a:srgbClr val="FFFFFF"/>
              </a:highlight>
              <a:latin typeface="Arial"/>
              <a:ea typeface="Arial"/>
              <a:cs typeface="Arial"/>
              <a:sym typeface="Arial"/>
            </a:endParaRPr>
          </a:p>
          <a:p>
            <a:pPr marL="736600" lvl="0" indent="-346075" algn="l" rtl="0">
              <a:lnSpc>
                <a:spcPct val="140000"/>
              </a:lnSpc>
              <a:spcBef>
                <a:spcPts val="0"/>
              </a:spcBef>
              <a:spcAft>
                <a:spcPts val="0"/>
              </a:spcAft>
              <a:buSzPts val="1850"/>
              <a:buChar char="●"/>
            </a:pPr>
            <a:r>
              <a:rPr lang="en-US" sz="1850" i="1">
                <a:highlight>
                  <a:srgbClr val="FFFFFF"/>
                </a:highlight>
                <a:latin typeface="Arial"/>
                <a:ea typeface="Arial"/>
                <a:cs typeface="Arial"/>
                <a:sym typeface="Arial"/>
              </a:rPr>
              <a:t>Resource Replication</a:t>
            </a:r>
            <a:r>
              <a:rPr lang="en-US" sz="1850">
                <a:highlight>
                  <a:srgbClr val="FFFFFF"/>
                </a:highlight>
                <a:latin typeface="Arial"/>
                <a:ea typeface="Arial"/>
                <a:cs typeface="Arial"/>
                <a:sym typeface="Arial"/>
              </a:rPr>
              <a:t> – The resource replication mechanism is utilized to generate cloud service implementations in support of load balancing requirements.</a:t>
            </a:r>
            <a:endParaRPr sz="1850">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130" name="Google Shape;2130;g12290160ab4_0_2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g12290160ab4_0_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Cloud Bursting Architecture</a:t>
            </a:r>
            <a:endParaRPr/>
          </a:p>
        </p:txBody>
      </p:sp>
      <p:sp>
        <p:nvSpPr>
          <p:cNvPr id="2137" name="Google Shape;2137;g12290160ab4_0_4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27025" algn="l" rtl="0">
              <a:lnSpc>
                <a:spcPct val="150000"/>
              </a:lnSpc>
              <a:spcBef>
                <a:spcPts val="0"/>
              </a:spcBef>
              <a:spcAft>
                <a:spcPts val="0"/>
              </a:spcAft>
              <a:buSzPts val="1550"/>
              <a:buFont typeface="Arial"/>
              <a:buChar char="•"/>
            </a:pPr>
            <a:r>
              <a:rPr lang="en-US" sz="1550">
                <a:highlight>
                  <a:srgbClr val="FFFFFF"/>
                </a:highlight>
                <a:latin typeface="Arial"/>
                <a:ea typeface="Arial"/>
                <a:cs typeface="Arial"/>
                <a:sym typeface="Arial"/>
              </a:rPr>
              <a:t>The </a:t>
            </a:r>
            <a:r>
              <a:rPr lang="en-US" sz="1550" i="1">
                <a:highlight>
                  <a:srgbClr val="FFFFFF"/>
                </a:highlight>
                <a:latin typeface="Arial"/>
                <a:ea typeface="Arial"/>
                <a:cs typeface="Arial"/>
                <a:sym typeface="Arial"/>
              </a:rPr>
              <a:t>cloud bursting architecture</a:t>
            </a:r>
            <a:r>
              <a:rPr lang="en-US" sz="1550">
                <a:highlight>
                  <a:srgbClr val="FFFFFF"/>
                </a:highlight>
                <a:latin typeface="Arial"/>
                <a:ea typeface="Arial"/>
                <a:cs typeface="Arial"/>
                <a:sym typeface="Arial"/>
              </a:rPr>
              <a:t> establishes a form of dynamic scaling that scales or “bursts out” on-premise IT resources into a cloud whenever predefined capacity thresholds have been reached. The corresponding cloud-based IT resources are redundantly pre-deployed but remain inactive until cloud bursting occurs. After they are no longer required, the cloud-based IT resources are released and the architecture “bursts in” back to the on-premise environment.</a:t>
            </a:r>
            <a:endParaRPr sz="1550">
              <a:highlight>
                <a:srgbClr val="FFFFFF"/>
              </a:highlight>
              <a:latin typeface="Arial"/>
              <a:ea typeface="Arial"/>
              <a:cs typeface="Arial"/>
              <a:sym typeface="Arial"/>
            </a:endParaRPr>
          </a:p>
          <a:p>
            <a:pPr marL="457200" lvl="0" indent="-327025" algn="l" rtl="0">
              <a:lnSpc>
                <a:spcPct val="150000"/>
              </a:lnSpc>
              <a:spcBef>
                <a:spcPts val="0"/>
              </a:spcBef>
              <a:spcAft>
                <a:spcPts val="0"/>
              </a:spcAft>
              <a:buSzPts val="1550"/>
              <a:buFont typeface="Arial"/>
              <a:buChar char="•"/>
            </a:pPr>
            <a:r>
              <a:rPr lang="en-US" sz="1550">
                <a:highlight>
                  <a:srgbClr val="FFFFFF"/>
                </a:highlight>
                <a:latin typeface="Arial"/>
                <a:ea typeface="Arial"/>
                <a:cs typeface="Arial"/>
                <a:sym typeface="Arial"/>
              </a:rPr>
              <a:t>Cloud bursting is a flexible scaling architecture that provides cloud consumers with the option of using cloud-based IT resources only to meet higher usage demands. The foundation of this architectural model is based on the automated scaling listener</a:t>
            </a:r>
            <a:r>
              <a:rPr lang="en-US" sz="1550" i="1">
                <a:highlight>
                  <a:srgbClr val="FFFFFF"/>
                </a:highlight>
                <a:latin typeface="Arial"/>
                <a:ea typeface="Arial"/>
                <a:cs typeface="Arial"/>
                <a:sym typeface="Arial"/>
              </a:rPr>
              <a:t> </a:t>
            </a:r>
            <a:r>
              <a:rPr lang="en-US" sz="1550">
                <a:highlight>
                  <a:srgbClr val="FFFFFF"/>
                </a:highlight>
                <a:latin typeface="Arial"/>
                <a:ea typeface="Arial"/>
                <a:cs typeface="Arial"/>
                <a:sym typeface="Arial"/>
              </a:rPr>
              <a:t>and resource replication mechanisms.</a:t>
            </a:r>
            <a:endParaRPr sz="1550">
              <a:highlight>
                <a:srgbClr val="FFFFFF"/>
              </a:highlight>
              <a:latin typeface="Arial"/>
              <a:ea typeface="Arial"/>
              <a:cs typeface="Arial"/>
              <a:sym typeface="Arial"/>
            </a:endParaRPr>
          </a:p>
          <a:p>
            <a:pPr marL="457200" lvl="0" indent="-327025" algn="l" rtl="0">
              <a:lnSpc>
                <a:spcPct val="150000"/>
              </a:lnSpc>
              <a:spcBef>
                <a:spcPts val="0"/>
              </a:spcBef>
              <a:spcAft>
                <a:spcPts val="0"/>
              </a:spcAft>
              <a:buSzPts val="1550"/>
              <a:buFont typeface="Arial"/>
              <a:buChar char="•"/>
            </a:pPr>
            <a:r>
              <a:rPr lang="en-US" sz="1550">
                <a:highlight>
                  <a:srgbClr val="FFFFFF"/>
                </a:highlight>
                <a:latin typeface="Arial"/>
                <a:ea typeface="Arial"/>
                <a:cs typeface="Arial"/>
                <a:sym typeface="Arial"/>
              </a:rPr>
              <a:t>The automated scaling listener determines when to redirect requests to cloud-based IT resources, and resource replication is used to maintain synchronicity between on-premise and cloud-based IT resources in relation to state information</a:t>
            </a:r>
            <a:endParaRPr sz="1550">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138" name="Google Shape;2138;g12290160ab4_0_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g12290160ab4_0_2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216</a:t>
            </a:fld>
            <a:endParaRPr/>
          </a:p>
        </p:txBody>
      </p:sp>
      <p:pic>
        <p:nvPicPr>
          <p:cNvPr id="2145" name="Google Shape;2145;g12290160ab4_0_263"/>
          <p:cNvPicPr preferRelativeResize="0"/>
          <p:nvPr/>
        </p:nvPicPr>
        <p:blipFill>
          <a:blip r:embed="rId3">
            <a:alphaModFix/>
          </a:blip>
          <a:stretch>
            <a:fillRect/>
          </a:stretch>
        </p:blipFill>
        <p:spPr>
          <a:xfrm>
            <a:off x="1336850" y="922275"/>
            <a:ext cx="8894025" cy="451372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g12290160ab4_0_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Elastic Disk Provisioning Architecture</a:t>
            </a:r>
            <a:endParaRPr/>
          </a:p>
        </p:txBody>
      </p:sp>
      <p:sp>
        <p:nvSpPr>
          <p:cNvPr id="2152" name="Google Shape;2152;g12290160ab4_0_4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Font typeface="Arial"/>
              <a:buChar char="●"/>
            </a:pPr>
            <a:r>
              <a:rPr lang="en-US" sz="2450">
                <a:highlight>
                  <a:srgbClr val="FFFFFF"/>
                </a:highlight>
                <a:latin typeface="Arial"/>
                <a:ea typeface="Arial"/>
                <a:cs typeface="Arial"/>
                <a:sym typeface="Arial"/>
              </a:rPr>
              <a:t>Cloud consumers are commonly charged for cloud-based storage space based on fixed-disk storage allocation, meaning the charges are predetermined by disk capacity and not aligned with actual data storage consumption. </a:t>
            </a:r>
            <a:endParaRPr sz="2450">
              <a:highlight>
                <a:srgbClr val="FFFFFF"/>
              </a:highlight>
              <a:latin typeface="Arial"/>
              <a:ea typeface="Arial"/>
              <a:cs typeface="Arial"/>
              <a:sym typeface="Arial"/>
            </a:endParaRPr>
          </a:p>
          <a:p>
            <a:pPr marL="457200" lvl="0" indent="-342900" algn="l" rtl="0">
              <a:spcBef>
                <a:spcPts val="0"/>
              </a:spcBef>
              <a:spcAft>
                <a:spcPts val="0"/>
              </a:spcAft>
              <a:buSzPts val="1800"/>
              <a:buFont typeface="Arial"/>
              <a:buChar char="●"/>
            </a:pPr>
            <a:r>
              <a:rPr lang="en-US" sz="2450">
                <a:highlight>
                  <a:srgbClr val="FFFFFF"/>
                </a:highlight>
                <a:latin typeface="Arial"/>
                <a:ea typeface="Arial"/>
                <a:cs typeface="Arial"/>
                <a:sym typeface="Arial"/>
              </a:rPr>
              <a:t>The cloud consumer is billed for using 450 GB of storage space after installing the operating system, even though the operating system only requires 15 GB of storage space</a:t>
            </a:r>
            <a:r>
              <a:rPr lang="en-US" sz="950">
                <a:highlight>
                  <a:srgbClr val="FFFFFF"/>
                </a:highlight>
                <a:latin typeface="Arial"/>
                <a:ea typeface="Arial"/>
                <a:cs typeface="Arial"/>
                <a:sym typeface="Arial"/>
              </a:rPr>
              <a:t>.</a:t>
            </a:r>
            <a:endParaRPr/>
          </a:p>
        </p:txBody>
      </p:sp>
      <p:sp>
        <p:nvSpPr>
          <p:cNvPr id="2153" name="Google Shape;2153;g12290160ab4_0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g12290160ab4_0_27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218</a:t>
            </a:fld>
            <a:endParaRPr/>
          </a:p>
        </p:txBody>
      </p:sp>
      <p:pic>
        <p:nvPicPr>
          <p:cNvPr id="2160" name="Google Shape;2160;g12290160ab4_0_270"/>
          <p:cNvPicPr preferRelativeResize="0"/>
          <p:nvPr/>
        </p:nvPicPr>
        <p:blipFill>
          <a:blip r:embed="rId3">
            <a:alphaModFix/>
          </a:blip>
          <a:stretch>
            <a:fillRect/>
          </a:stretch>
        </p:blipFill>
        <p:spPr>
          <a:xfrm>
            <a:off x="1135500" y="246350"/>
            <a:ext cx="8633450" cy="64751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g12290160ab4_0_27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2150">
                <a:highlight>
                  <a:srgbClr val="FFFFFF"/>
                </a:highlight>
                <a:latin typeface="Arial"/>
                <a:ea typeface="Arial"/>
                <a:cs typeface="Arial"/>
                <a:sym typeface="Arial"/>
              </a:rPr>
              <a:t>The following mechanisms can be included in this architecture in addition to the cloud storage device, virtual server, hypervisor, and pay-per-use monitor:</a:t>
            </a:r>
            <a:endParaRPr sz="2150">
              <a:highlight>
                <a:srgbClr val="FFFFFF"/>
              </a:highlight>
              <a:latin typeface="Arial"/>
              <a:ea typeface="Arial"/>
              <a:cs typeface="Arial"/>
              <a:sym typeface="Arial"/>
            </a:endParaRPr>
          </a:p>
          <a:p>
            <a:pPr marL="736600" lvl="0" indent="-365125" algn="l" rtl="0">
              <a:lnSpc>
                <a:spcPct val="140000"/>
              </a:lnSpc>
              <a:spcBef>
                <a:spcPts val="1000"/>
              </a:spcBef>
              <a:spcAft>
                <a:spcPts val="0"/>
              </a:spcAft>
              <a:buSzPts val="2150"/>
              <a:buChar char="●"/>
            </a:pPr>
            <a:r>
              <a:rPr lang="en-US" sz="2150" i="1">
                <a:highlight>
                  <a:srgbClr val="FFFFFF"/>
                </a:highlight>
                <a:latin typeface="Arial"/>
                <a:ea typeface="Arial"/>
                <a:cs typeface="Arial"/>
                <a:sym typeface="Arial"/>
              </a:rPr>
              <a:t>Cloud Usage Monitor</a:t>
            </a:r>
            <a:r>
              <a:rPr lang="en-US" sz="2150">
                <a:highlight>
                  <a:srgbClr val="FFFFFF"/>
                </a:highlight>
                <a:latin typeface="Arial"/>
                <a:ea typeface="Arial"/>
                <a:cs typeface="Arial"/>
                <a:sym typeface="Arial"/>
              </a:rPr>
              <a:t> – Specialized cloud usage monitors can be used to track and log storage usage fluctuations.</a:t>
            </a:r>
            <a:endParaRPr sz="2150">
              <a:highlight>
                <a:srgbClr val="FFFFFF"/>
              </a:highlight>
              <a:latin typeface="Arial"/>
              <a:ea typeface="Arial"/>
              <a:cs typeface="Arial"/>
              <a:sym typeface="Arial"/>
            </a:endParaRPr>
          </a:p>
          <a:p>
            <a:pPr marL="736600" lvl="0" indent="-365125" algn="l" rtl="0">
              <a:lnSpc>
                <a:spcPct val="140000"/>
              </a:lnSpc>
              <a:spcBef>
                <a:spcPts val="0"/>
              </a:spcBef>
              <a:spcAft>
                <a:spcPts val="0"/>
              </a:spcAft>
              <a:buSzPts val="2150"/>
              <a:buChar char="●"/>
            </a:pPr>
            <a:r>
              <a:rPr lang="en-US" sz="2150" i="1">
                <a:highlight>
                  <a:srgbClr val="FFFFFF"/>
                </a:highlight>
                <a:latin typeface="Arial"/>
                <a:ea typeface="Arial"/>
                <a:cs typeface="Arial"/>
                <a:sym typeface="Arial"/>
              </a:rPr>
              <a:t>Resource Replication</a:t>
            </a:r>
            <a:r>
              <a:rPr lang="en-US" sz="2150">
                <a:highlight>
                  <a:srgbClr val="FFFFFF"/>
                </a:highlight>
                <a:latin typeface="Arial"/>
                <a:ea typeface="Arial"/>
                <a:cs typeface="Arial"/>
                <a:sym typeface="Arial"/>
              </a:rPr>
              <a:t> – Resource replication is part of an elastic disk provisioning system when conversion of dynamic thin-disk storage into static thick-disk storage is required.</a:t>
            </a:r>
            <a:endParaRPr sz="2150">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167" name="Google Shape;2167;g12290160ab4_0_2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Cluster computing</a:t>
            </a:r>
            <a:endParaRPr>
              <a:latin typeface="Times New Roman"/>
              <a:ea typeface="Times New Roman"/>
              <a:cs typeface="Times New Roman"/>
              <a:sym typeface="Times New Roman"/>
            </a:endParaRPr>
          </a:p>
        </p:txBody>
      </p:sp>
      <p:sp>
        <p:nvSpPr>
          <p:cNvPr id="236" name="Google Shape;236;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In 1980s, cluster computing came as an alternative to mainframe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Each machine in the cluster was connected to each other by a network with high bandwidth.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These were way cheaper than those mainframe systems.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These were equally capable of high computations.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Also, new nodes could easily be added to the cluster if it was required.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Thus, the problem of the cost was solved to some extent but the problem related to geographical restrictions still pertained.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To solve this, the concept of grid computing was introduced.</a:t>
            </a:r>
            <a:endParaRPr>
              <a:latin typeface="Times New Roman"/>
              <a:ea typeface="Times New Roman"/>
              <a:cs typeface="Times New Roman"/>
              <a:sym typeface="Times New Roman"/>
            </a:endParaRPr>
          </a:p>
        </p:txBody>
      </p:sp>
      <p:sp>
        <p:nvSpPr>
          <p:cNvPr id="237" name="Google Shape;23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22</a:t>
            </a:fld>
            <a:endParaRPr>
              <a:latin typeface="Times New Roman"/>
              <a:ea typeface="Times New Roman"/>
              <a:cs typeface="Times New Roman"/>
              <a:sym typeface="Times New Roman"/>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g12290160ab4_0_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Redundant Storage Architecture</a:t>
            </a:r>
            <a:endParaRPr/>
          </a:p>
        </p:txBody>
      </p:sp>
      <p:sp>
        <p:nvSpPr>
          <p:cNvPr id="2174" name="Google Shape;2174;g12290160ab4_0_5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3225" algn="l" rtl="0">
              <a:spcBef>
                <a:spcPts val="1000"/>
              </a:spcBef>
              <a:spcAft>
                <a:spcPts val="0"/>
              </a:spcAft>
              <a:buSzPts val="2750"/>
              <a:buFont typeface="Arial"/>
              <a:buChar char="●"/>
            </a:pPr>
            <a:r>
              <a:rPr lang="en-US" sz="2750">
                <a:highlight>
                  <a:srgbClr val="FFFFFF"/>
                </a:highlight>
                <a:latin typeface="Arial"/>
                <a:ea typeface="Arial"/>
                <a:cs typeface="Arial"/>
                <a:sym typeface="Arial"/>
              </a:rPr>
              <a:t>Cloud storage devices are occasionally subject to failure and disruptions that are caused by network connectivity issues, controller or general hardware failure, or security breaches. </a:t>
            </a:r>
            <a:endParaRPr sz="2750">
              <a:highlight>
                <a:srgbClr val="FFFFFF"/>
              </a:highlight>
              <a:latin typeface="Arial"/>
              <a:ea typeface="Arial"/>
              <a:cs typeface="Arial"/>
              <a:sym typeface="Arial"/>
            </a:endParaRPr>
          </a:p>
          <a:p>
            <a:pPr marL="457200" lvl="0" indent="-403225" algn="l" rtl="0">
              <a:spcBef>
                <a:spcPts val="0"/>
              </a:spcBef>
              <a:spcAft>
                <a:spcPts val="0"/>
              </a:spcAft>
              <a:buSzPts val="2750"/>
              <a:buFont typeface="Arial"/>
              <a:buChar char="●"/>
            </a:pPr>
            <a:r>
              <a:rPr lang="en-US" sz="2750">
                <a:highlight>
                  <a:srgbClr val="FFFFFF"/>
                </a:highlight>
                <a:latin typeface="Arial"/>
                <a:ea typeface="Arial"/>
                <a:cs typeface="Arial"/>
                <a:sym typeface="Arial"/>
              </a:rPr>
              <a:t>A compromised cloud storage device’s reliability can have a ripple effect and cause impact failure across all of the services, applications, and infrastructure components in the cloud that are reliant on its availability.</a:t>
            </a:r>
            <a:endParaRPr sz="4600"/>
          </a:p>
        </p:txBody>
      </p:sp>
      <p:sp>
        <p:nvSpPr>
          <p:cNvPr id="2175" name="Google Shape;2175;g12290160ab4_0_5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g12290160ab4_0_28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221</a:t>
            </a:fld>
            <a:endParaRPr/>
          </a:p>
        </p:txBody>
      </p:sp>
      <p:pic>
        <p:nvPicPr>
          <p:cNvPr id="2182" name="Google Shape;2182;g12290160ab4_0_285"/>
          <p:cNvPicPr preferRelativeResize="0"/>
          <p:nvPr/>
        </p:nvPicPr>
        <p:blipFill>
          <a:blip r:embed="rId3">
            <a:alphaModFix/>
          </a:blip>
          <a:stretch>
            <a:fillRect/>
          </a:stretch>
        </p:blipFill>
        <p:spPr>
          <a:xfrm>
            <a:off x="281150" y="1265275"/>
            <a:ext cx="4569600" cy="2924550"/>
          </a:xfrm>
          <a:prstGeom prst="rect">
            <a:avLst/>
          </a:prstGeom>
          <a:noFill/>
          <a:ln>
            <a:noFill/>
          </a:ln>
        </p:spPr>
      </p:pic>
      <p:sp>
        <p:nvSpPr>
          <p:cNvPr id="2183" name="Google Shape;2183;g12290160ab4_0_285"/>
          <p:cNvSpPr txBox="1"/>
          <p:nvPr/>
        </p:nvSpPr>
        <p:spPr>
          <a:xfrm>
            <a:off x="5267650" y="720425"/>
            <a:ext cx="6266100" cy="5261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250">
                <a:highlight>
                  <a:srgbClr val="FFFFFF"/>
                </a:highlight>
              </a:rPr>
              <a:t>The </a:t>
            </a:r>
            <a:r>
              <a:rPr lang="en-US" sz="2250" i="1">
                <a:highlight>
                  <a:srgbClr val="FFFFFF"/>
                </a:highlight>
              </a:rPr>
              <a:t>redundant storage architecture</a:t>
            </a:r>
            <a:r>
              <a:rPr lang="en-US" sz="2250">
                <a:highlight>
                  <a:srgbClr val="FFFFFF"/>
                </a:highlight>
              </a:rPr>
              <a:t> introduces a secondary duplicate cloud storage device as part of a failover system that synchronizes its data with the data in the primary cloud storage device. A storage service gateway diverts cloud consumer requests to the secondary device whenever the primary device fails.</a:t>
            </a:r>
            <a:endParaRPr sz="2250">
              <a:highlight>
                <a:srgbClr val="FFFFFF"/>
              </a:highlight>
            </a:endParaRPr>
          </a:p>
          <a:p>
            <a:pPr marL="0" lvl="0" indent="0" algn="l" rtl="0">
              <a:spcBef>
                <a:spcPts val="1000"/>
              </a:spcBef>
              <a:spcAft>
                <a:spcPts val="0"/>
              </a:spcAft>
              <a:buNone/>
            </a:pPr>
            <a:endParaRPr sz="950" u="sng">
              <a:solidFill>
                <a:srgbClr val="004F7F"/>
              </a:solidFill>
              <a:highlight>
                <a:srgbClr val="FFFFFF"/>
              </a:highlight>
            </a:endParaRPr>
          </a:p>
          <a:p>
            <a:pPr marL="279400" marR="279400" lvl="0" indent="0" algn="l" rtl="0">
              <a:lnSpc>
                <a:spcPct val="115000"/>
              </a:lnSpc>
              <a:spcBef>
                <a:spcPts val="2200"/>
              </a:spcBef>
              <a:spcAft>
                <a:spcPts val="2200"/>
              </a:spcAft>
              <a:buNone/>
            </a:pPr>
            <a:r>
              <a:rPr lang="en-US" sz="950" u="sng">
                <a:solidFill>
                  <a:srgbClr val="004F7F"/>
                </a:solidFill>
                <a:highlight>
                  <a:srgbClr val="FFFFFF"/>
                </a:highlight>
              </a:rPr>
              <a:t>	</a:t>
            </a:r>
            <a:endParaRPr sz="950" u="sng">
              <a:solidFill>
                <a:srgbClr val="004F7F"/>
              </a:solidFill>
              <a:highlight>
                <a:srgbClr val="FFFFFF"/>
              </a:highlight>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g12290160ab4_0_29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222</a:t>
            </a:fld>
            <a:endParaRPr/>
          </a:p>
        </p:txBody>
      </p:sp>
      <p:pic>
        <p:nvPicPr>
          <p:cNvPr id="2190" name="Google Shape;2190;g12290160ab4_0_294"/>
          <p:cNvPicPr preferRelativeResize="0"/>
          <p:nvPr/>
        </p:nvPicPr>
        <p:blipFill>
          <a:blip r:embed="rId3">
            <a:alphaModFix/>
          </a:blip>
          <a:stretch>
            <a:fillRect/>
          </a:stretch>
        </p:blipFill>
        <p:spPr>
          <a:xfrm>
            <a:off x="199775" y="187925"/>
            <a:ext cx="3575825" cy="2145500"/>
          </a:xfrm>
          <a:prstGeom prst="rect">
            <a:avLst/>
          </a:prstGeom>
          <a:noFill/>
          <a:ln>
            <a:noFill/>
          </a:ln>
        </p:spPr>
      </p:pic>
      <p:sp>
        <p:nvSpPr>
          <p:cNvPr id="2191" name="Google Shape;2191;g12290160ab4_0_294"/>
          <p:cNvSpPr txBox="1"/>
          <p:nvPr/>
        </p:nvSpPr>
        <p:spPr>
          <a:xfrm>
            <a:off x="4249375" y="2211775"/>
            <a:ext cx="7698900" cy="3000000"/>
          </a:xfrm>
          <a:prstGeom prst="rect">
            <a:avLst/>
          </a:prstGeom>
          <a:noFill/>
          <a:ln>
            <a:noFill/>
          </a:ln>
        </p:spPr>
        <p:txBody>
          <a:bodyPr spcFirstLastPara="1" wrap="square" lIns="91425" tIns="91425" rIns="91425" bIns="91425" anchor="ctr" anchorCtr="0">
            <a:noAutofit/>
          </a:bodyPr>
          <a:lstStyle/>
          <a:p>
            <a:pPr marL="139700" marR="139700" lvl="0" indent="0" algn="l" rtl="0">
              <a:lnSpc>
                <a:spcPct val="150000"/>
              </a:lnSpc>
              <a:spcBef>
                <a:spcPts val="2200"/>
              </a:spcBef>
              <a:spcAft>
                <a:spcPts val="0"/>
              </a:spcAft>
              <a:buNone/>
            </a:pPr>
            <a:r>
              <a:rPr lang="en-US" sz="1550">
                <a:highlight>
                  <a:srgbClr val="FFFFFF"/>
                </a:highlight>
              </a:rPr>
              <a:t>Storage replication is a variation of the resource replication mechanisms used to synchronously or asynchronously replicate data from a primary storage device to a secondary storage device. It can be used to replicate partial and entire LUNs.</a:t>
            </a:r>
            <a:endParaRPr sz="1550">
              <a:highlight>
                <a:srgbClr val="FFFFFF"/>
              </a:highlight>
            </a:endParaRPr>
          </a:p>
          <a:p>
            <a:pPr marL="0" lvl="0" indent="0" algn="l" rtl="0">
              <a:lnSpc>
                <a:spcPct val="150000"/>
              </a:lnSpc>
              <a:spcBef>
                <a:spcPts val="3200"/>
              </a:spcBef>
              <a:spcAft>
                <a:spcPts val="0"/>
              </a:spcAft>
              <a:buNone/>
            </a:pPr>
            <a:r>
              <a:rPr lang="en-US" sz="1550">
                <a:highlight>
                  <a:srgbClr val="FFFFFF"/>
                </a:highlight>
              </a:rPr>
              <a:t>Cloud providers may locate secondary cloud storage devices in a different geographical region than the primary cloud storage device, usually for economic reasons. However, this can introduce legal concerns for some types of data. The location of the secondary cloud storage devices can dictate the protocol and method used for synchronization, as some replication transport protocols have distance restrictions.</a:t>
            </a:r>
            <a:endParaRPr sz="1550">
              <a:highlight>
                <a:srgbClr val="FFFFFF"/>
              </a:highlight>
            </a:endParaRPr>
          </a:p>
          <a:p>
            <a:pPr marL="0" lvl="0" indent="0" algn="l" rtl="0">
              <a:lnSpc>
                <a:spcPct val="150000"/>
              </a:lnSpc>
              <a:spcBef>
                <a:spcPts val="1000"/>
              </a:spcBef>
              <a:spcAft>
                <a:spcPts val="1000"/>
              </a:spcAft>
              <a:buNone/>
            </a:pPr>
            <a:r>
              <a:rPr lang="en-US" sz="1550">
                <a:highlight>
                  <a:srgbClr val="FFFFFF"/>
                </a:highlight>
              </a:rPr>
              <a:t>Some cloud providers use storage devices with dual array and storage controllers to improve device redundancy, and place secondary storage devices in a different physical location for cloud balancing and disaster recovery purposes. In this case, cloud providers may need to lease a network connection via a third-party cloud provider in order to establish the replication between the two devices.</a:t>
            </a:r>
            <a:endParaRPr sz="1550">
              <a:highlight>
                <a:srgbClr val="FFFFFF"/>
              </a:highlight>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g12290160ab4_0_30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223</a:t>
            </a:fld>
            <a:endParaRPr/>
          </a:p>
        </p:txBody>
      </p:sp>
      <p:sp>
        <p:nvSpPr>
          <p:cNvPr id="2198" name="Google Shape;2198;g12290160ab4_0_303"/>
          <p:cNvSpPr txBox="1"/>
          <p:nvPr/>
        </p:nvSpPr>
        <p:spPr>
          <a:xfrm>
            <a:off x="0" y="0"/>
            <a:ext cx="11747100" cy="38028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1700" b="1">
                <a:solidFill>
                  <a:schemeClr val="dk1"/>
                </a:solidFill>
                <a:highlight>
                  <a:srgbClr val="FFFFFF"/>
                </a:highlight>
              </a:rPr>
              <a:t>Case Study Example</a:t>
            </a:r>
            <a:endParaRPr sz="1700" b="1">
              <a:solidFill>
                <a:schemeClr val="dk1"/>
              </a:solidFill>
              <a:highlight>
                <a:srgbClr val="FFFFFF"/>
              </a:highlight>
            </a:endParaRPr>
          </a:p>
          <a:p>
            <a:pPr marL="0" lvl="0" indent="0" algn="l" rtl="0">
              <a:lnSpc>
                <a:spcPct val="150000"/>
              </a:lnSpc>
              <a:spcBef>
                <a:spcPts val="300"/>
              </a:spcBef>
              <a:spcAft>
                <a:spcPts val="0"/>
              </a:spcAft>
              <a:buNone/>
            </a:pPr>
            <a:r>
              <a:rPr lang="en-US" sz="1700">
                <a:solidFill>
                  <a:schemeClr val="dk1"/>
                </a:solidFill>
                <a:highlight>
                  <a:srgbClr val="FFFFFF"/>
                </a:highlight>
              </a:rPr>
              <a:t>An in-house solution that ATN did not migrate to the cloud is the Remote Upload Module, a program that is used by their clients to upload accounting and legal documents to a central archive on a daily basis. Usage peaks occur without warning, since the quantity of documents received on a day-by-day basis is unpredictable.</a:t>
            </a:r>
            <a:endParaRPr sz="1700">
              <a:solidFill>
                <a:schemeClr val="dk1"/>
              </a:solidFill>
              <a:highlight>
                <a:srgbClr val="FFFFFF"/>
              </a:highlight>
            </a:endParaRPr>
          </a:p>
          <a:p>
            <a:pPr marL="0" lvl="0" indent="0" algn="l" rtl="0">
              <a:lnSpc>
                <a:spcPct val="150000"/>
              </a:lnSpc>
              <a:spcBef>
                <a:spcPts val="1000"/>
              </a:spcBef>
              <a:spcAft>
                <a:spcPts val="0"/>
              </a:spcAft>
              <a:buNone/>
            </a:pPr>
            <a:r>
              <a:rPr lang="en-US" sz="1700">
                <a:solidFill>
                  <a:schemeClr val="dk1"/>
                </a:solidFill>
                <a:highlight>
                  <a:srgbClr val="FFFFFF"/>
                </a:highlight>
              </a:rPr>
              <a:t>The Remote Upload Module currently rejects upload attempts when it is operating at capacity, which is problematic for users that need to archive certain documents before the end of a business day or prior to a deadline.</a:t>
            </a:r>
            <a:endParaRPr sz="1700">
              <a:solidFill>
                <a:schemeClr val="dk1"/>
              </a:solidFill>
              <a:highlight>
                <a:srgbClr val="FFFFFF"/>
              </a:highlight>
            </a:endParaRPr>
          </a:p>
          <a:p>
            <a:pPr marL="0" lvl="0" indent="0" algn="l" rtl="0">
              <a:lnSpc>
                <a:spcPct val="150000"/>
              </a:lnSpc>
              <a:spcBef>
                <a:spcPts val="1000"/>
              </a:spcBef>
              <a:spcAft>
                <a:spcPts val="1000"/>
              </a:spcAft>
              <a:buNone/>
            </a:pPr>
            <a:r>
              <a:rPr lang="en-US" sz="1700">
                <a:solidFill>
                  <a:schemeClr val="dk1"/>
                </a:solidFill>
                <a:highlight>
                  <a:srgbClr val="FFFFFF"/>
                </a:highlight>
              </a:rPr>
              <a:t>ATN decides to take advantage of its cloud-based environment by creating a cloud-bursting architecture around the on-premise Remote Upload Module service implementation. This enables it to burst out into the cloud whenever on-premise processing thresholds are exceeded.</a:t>
            </a:r>
            <a:endParaRPr sz="1700">
              <a:solidFill>
                <a:schemeClr val="dk1"/>
              </a:solidFill>
              <a:highlight>
                <a:srgbClr val="FFFFFF"/>
              </a:highlight>
            </a:endParaRPr>
          </a:p>
        </p:txBody>
      </p:sp>
      <p:pic>
        <p:nvPicPr>
          <p:cNvPr id="2199" name="Google Shape;2199;g12290160ab4_0_303"/>
          <p:cNvPicPr preferRelativeResize="0"/>
          <p:nvPr/>
        </p:nvPicPr>
        <p:blipFill>
          <a:blip r:embed="rId3">
            <a:alphaModFix/>
          </a:blip>
          <a:stretch>
            <a:fillRect/>
          </a:stretch>
        </p:blipFill>
        <p:spPr>
          <a:xfrm>
            <a:off x="3670250" y="3802800"/>
            <a:ext cx="3810000" cy="27146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g12290160ab4_0_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Cloud Computing Reference Architecture (CCRA)</a:t>
            </a:r>
            <a:endParaRPr/>
          </a:p>
        </p:txBody>
      </p:sp>
      <p:sp>
        <p:nvSpPr>
          <p:cNvPr id="2206" name="Google Shape;2206;g12290160ab4_0_6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0"/>
              </a:spcBef>
              <a:spcAft>
                <a:spcPts val="0"/>
              </a:spcAft>
              <a:buClr>
                <a:srgbClr val="323232"/>
              </a:buClr>
              <a:buSzPts val="2000"/>
              <a:buFont typeface="Arial"/>
              <a:buChar char="•"/>
            </a:pPr>
            <a:r>
              <a:rPr lang="en-US" sz="2000">
                <a:solidFill>
                  <a:srgbClr val="323232"/>
                </a:solidFill>
                <a:highlight>
                  <a:srgbClr val="FFFFFF"/>
                </a:highlight>
                <a:latin typeface="Arial"/>
                <a:ea typeface="Arial"/>
                <a:cs typeface="Arial"/>
                <a:sym typeface="Arial"/>
              </a:rPr>
              <a:t>IBM constantly refines the Cloud Computing Reference Architecture (CCRA) based on the changing regulatory and compliance needs (based on the solid security and privacy frameworks). The CCRA is intended to be used as a blueprint for architecting cloud implementations, driven by functional and non-functional requirements of the respective cloud implementation.</a:t>
            </a:r>
            <a:endParaRPr sz="2000">
              <a:solidFill>
                <a:srgbClr val="323232"/>
              </a:solidFill>
              <a:highlight>
                <a:srgbClr val="FFFFFF"/>
              </a:highlight>
              <a:latin typeface="Arial"/>
              <a:ea typeface="Arial"/>
              <a:cs typeface="Arial"/>
              <a:sym typeface="Arial"/>
            </a:endParaRPr>
          </a:p>
          <a:p>
            <a:pPr marL="457200" lvl="0" indent="-355600" algn="l" rtl="0">
              <a:lnSpc>
                <a:spcPct val="115000"/>
              </a:lnSpc>
              <a:spcBef>
                <a:spcPts val="0"/>
              </a:spcBef>
              <a:spcAft>
                <a:spcPts val="0"/>
              </a:spcAft>
              <a:buSzPts val="2000"/>
              <a:buFont typeface="Arial"/>
              <a:buChar char="•"/>
            </a:pPr>
            <a:r>
              <a:rPr lang="en-US" sz="2000">
                <a:solidFill>
                  <a:srgbClr val="323232"/>
                </a:solidFill>
                <a:highlight>
                  <a:srgbClr val="FFFFFF"/>
                </a:highlight>
                <a:latin typeface="Arial"/>
                <a:ea typeface="Arial"/>
                <a:cs typeface="Arial"/>
                <a:sym typeface="Arial"/>
              </a:rPr>
              <a:t>The CCRA defines the basic building blocks—architectural elements and their relationships—which make up the cloud. IBM Federal Cloud Computing Reference Architecture considers key cloud requirements like FedRAMP and Sec-508 augmented by </a:t>
            </a:r>
            <a:r>
              <a:rPr lang="en-US" sz="2000">
                <a:solidFill>
                  <a:srgbClr val="3B6CAA"/>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PaaS</a:t>
            </a:r>
            <a:r>
              <a:rPr lang="en-US" sz="2000">
                <a:solidFill>
                  <a:srgbClr val="323232"/>
                </a:solidFill>
                <a:highlight>
                  <a:srgbClr val="FFFFFF"/>
                </a:highlight>
                <a:latin typeface="Arial"/>
                <a:ea typeface="Arial"/>
                <a:cs typeface="Arial"/>
                <a:sym typeface="Arial"/>
              </a:rPr>
              <a:t> innovations. IBM products like </a:t>
            </a:r>
            <a:r>
              <a:rPr lang="en-US" sz="2000">
                <a:solidFill>
                  <a:srgbClr val="3B6CAA"/>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Bluemix</a:t>
            </a:r>
            <a:r>
              <a:rPr lang="en-US" sz="2000">
                <a:solidFill>
                  <a:srgbClr val="323232"/>
                </a:solidFill>
                <a:highlight>
                  <a:srgbClr val="FFFFFF"/>
                </a:highlight>
                <a:latin typeface="Arial"/>
                <a:ea typeface="Arial"/>
                <a:cs typeface="Arial"/>
                <a:sym typeface="Arial"/>
              </a:rPr>
              <a:t> enable rapid application development in the cloud via </a:t>
            </a:r>
            <a:r>
              <a:rPr lang="en-US" sz="2000">
                <a:solidFill>
                  <a:srgbClr val="3B6CAA"/>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DevOps</a:t>
            </a:r>
            <a:r>
              <a:rPr lang="en-US" sz="2000">
                <a:solidFill>
                  <a:srgbClr val="323232"/>
                </a:solidFill>
                <a:highlight>
                  <a:srgbClr val="FFFFFF"/>
                </a:highlight>
                <a:latin typeface="Arial"/>
                <a:ea typeface="Arial"/>
                <a:cs typeface="Arial"/>
                <a:sym typeface="Arial"/>
              </a:rPr>
              <a:t>.  This improves the time to capability and reduces the overall IT costs associated with private, </a:t>
            </a:r>
            <a:r>
              <a:rPr lang="en-US" sz="2000">
                <a:solidFill>
                  <a:srgbClr val="3B6CAA"/>
                </a:solidFill>
                <a:highlight>
                  <a:srgbClr val="FFFFFF"/>
                </a:highlight>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public</a:t>
            </a:r>
            <a:r>
              <a:rPr lang="en-US" sz="2000">
                <a:solidFill>
                  <a:srgbClr val="323232"/>
                </a:solidFill>
                <a:highlight>
                  <a:srgbClr val="FFFFFF"/>
                </a:highlight>
                <a:latin typeface="Arial"/>
                <a:ea typeface="Arial"/>
                <a:cs typeface="Arial"/>
                <a:sym typeface="Arial"/>
              </a:rPr>
              <a:t> and hybrid cloud models.</a:t>
            </a:r>
            <a:endParaRPr sz="2000">
              <a:solidFill>
                <a:srgbClr val="323232"/>
              </a:solidFill>
              <a:highlight>
                <a:srgbClr val="FFFFFF"/>
              </a:highlight>
              <a:latin typeface="Arial"/>
              <a:ea typeface="Arial"/>
              <a:cs typeface="Arial"/>
              <a:sym typeface="Arial"/>
            </a:endParaRPr>
          </a:p>
          <a:p>
            <a:pPr marL="0" lvl="0" indent="0" algn="l" rtl="0">
              <a:spcBef>
                <a:spcPts val="1000"/>
              </a:spcBef>
              <a:spcAft>
                <a:spcPts val="0"/>
              </a:spcAft>
              <a:buNone/>
            </a:pPr>
            <a:endParaRPr/>
          </a:p>
        </p:txBody>
      </p:sp>
      <p:sp>
        <p:nvSpPr>
          <p:cNvPr id="2207" name="Google Shape;2207;g12290160ab4_0_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g12290160ab4_0_3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225</a:t>
            </a:fld>
            <a:endParaRPr/>
          </a:p>
        </p:txBody>
      </p:sp>
      <p:pic>
        <p:nvPicPr>
          <p:cNvPr id="2214" name="Google Shape;2214;g12290160ab4_0_313"/>
          <p:cNvPicPr preferRelativeResize="0"/>
          <p:nvPr/>
        </p:nvPicPr>
        <p:blipFill>
          <a:blip r:embed="rId3">
            <a:alphaModFix/>
          </a:blip>
          <a:stretch>
            <a:fillRect/>
          </a:stretch>
        </p:blipFill>
        <p:spPr>
          <a:xfrm>
            <a:off x="152400" y="152400"/>
            <a:ext cx="9746826" cy="6332174"/>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g12290160ab4_0_7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Benefits of CCRA</a:t>
            </a:r>
            <a:endParaRPr/>
          </a:p>
        </p:txBody>
      </p:sp>
      <p:sp>
        <p:nvSpPr>
          <p:cNvPr id="2221" name="Google Shape;2221;g12290160ab4_0_7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3100">
                <a:solidFill>
                  <a:srgbClr val="202124"/>
                </a:solidFill>
                <a:highlight>
                  <a:srgbClr val="FFFFFF"/>
                </a:highlight>
                <a:latin typeface="Arial"/>
                <a:ea typeface="Arial"/>
                <a:cs typeface="Arial"/>
                <a:sym typeface="Arial"/>
              </a:rPr>
              <a:t>Using a reference architecture </a:t>
            </a:r>
            <a:r>
              <a:rPr lang="en-US" sz="3100" b="1">
                <a:solidFill>
                  <a:srgbClr val="202124"/>
                </a:solidFill>
                <a:highlight>
                  <a:srgbClr val="FFFFFF"/>
                </a:highlight>
                <a:latin typeface="Arial"/>
                <a:ea typeface="Arial"/>
                <a:cs typeface="Arial"/>
                <a:sym typeface="Arial"/>
              </a:rPr>
              <a:t>allows the team to deliver a solution quicker, and with fewer errors</a:t>
            </a:r>
            <a:r>
              <a:rPr lang="en-US" sz="3100">
                <a:solidFill>
                  <a:srgbClr val="202124"/>
                </a:solidFill>
                <a:highlight>
                  <a:srgbClr val="FFFFFF"/>
                </a:highlight>
                <a:latin typeface="Arial"/>
                <a:ea typeface="Arial"/>
                <a:cs typeface="Arial"/>
                <a:sym typeface="Arial"/>
              </a:rPr>
              <a:t>. Re-using an architecture provides advantages such as quicker delivery of a solution, reduced design effort, reduced costs, and increased quality.</a:t>
            </a:r>
            <a:endParaRPr sz="4700"/>
          </a:p>
        </p:txBody>
      </p:sp>
      <p:sp>
        <p:nvSpPr>
          <p:cNvPr id="2222" name="Google Shape;2222;g12290160ab4_0_7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g12290160ab4_0_10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Migration Risks and Mitigation</a:t>
            </a:r>
            <a:endParaRPr/>
          </a:p>
        </p:txBody>
      </p:sp>
      <p:sp>
        <p:nvSpPr>
          <p:cNvPr id="2229" name="Google Shape;2229;g12290160ab4_0_10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ct val="61111"/>
              <a:buFont typeface="Arial"/>
              <a:buNone/>
            </a:pPr>
            <a:r>
              <a:rPr lang="en-US" sz="1800" b="1">
                <a:solidFill>
                  <a:srgbClr val="404040"/>
                </a:solidFill>
                <a:latin typeface="Arial"/>
                <a:ea typeface="Arial"/>
                <a:cs typeface="Arial"/>
                <a:sym typeface="Arial"/>
              </a:rPr>
              <a:t>1. Intricate Architecture</a:t>
            </a:r>
            <a:endParaRPr sz="1800" b="1">
              <a:solidFill>
                <a:srgbClr val="404040"/>
              </a:solidFill>
              <a:latin typeface="Arial"/>
              <a:ea typeface="Arial"/>
              <a:cs typeface="Arial"/>
              <a:sym typeface="Arial"/>
            </a:endParaRPr>
          </a:p>
          <a:p>
            <a:pPr marL="0" lvl="0" indent="0" algn="l" rtl="0">
              <a:lnSpc>
                <a:spcPct val="150000"/>
              </a:lnSpc>
              <a:spcBef>
                <a:spcPts val="400"/>
              </a:spcBef>
              <a:spcAft>
                <a:spcPts val="0"/>
              </a:spcAft>
              <a:buClr>
                <a:schemeClr val="dk1"/>
              </a:buClr>
              <a:buSzPct val="61111"/>
              <a:buFont typeface="Arial"/>
              <a:buNone/>
            </a:pPr>
            <a:r>
              <a:rPr lang="en-US" sz="1800">
                <a:solidFill>
                  <a:srgbClr val="404040"/>
                </a:solidFill>
                <a:latin typeface="Roboto"/>
                <a:ea typeface="Roboto"/>
                <a:cs typeface="Roboto"/>
                <a:sym typeface="Roboto"/>
              </a:rPr>
              <a:t>Cloud migrations approaches often fail due to the complex architecture. Data-rich applications are also dependent on multiple elements and environments.</a:t>
            </a:r>
            <a:endParaRPr sz="1800">
              <a:solidFill>
                <a:srgbClr val="404040"/>
              </a:solidFill>
              <a:latin typeface="Roboto"/>
              <a:ea typeface="Roboto"/>
              <a:cs typeface="Roboto"/>
              <a:sym typeface="Roboto"/>
            </a:endParaRPr>
          </a:p>
          <a:p>
            <a:pPr marL="0" lvl="0" indent="0" algn="l" rtl="0">
              <a:lnSpc>
                <a:spcPct val="150000"/>
              </a:lnSpc>
              <a:spcBef>
                <a:spcPts val="1200"/>
              </a:spcBef>
              <a:spcAft>
                <a:spcPts val="0"/>
              </a:spcAft>
              <a:buClr>
                <a:schemeClr val="dk1"/>
              </a:buClr>
              <a:buSzPct val="61111"/>
              <a:buFont typeface="Arial"/>
              <a:buNone/>
            </a:pPr>
            <a:r>
              <a:rPr lang="en-US" sz="1800">
                <a:solidFill>
                  <a:srgbClr val="404040"/>
                </a:solidFill>
                <a:latin typeface="Roboto"/>
                <a:ea typeface="Roboto"/>
                <a:cs typeface="Roboto"/>
                <a:sym typeface="Roboto"/>
              </a:rPr>
              <a:t>Cloud Migration Strategy: Manage only one complex architecture that is currently existing on-premise. Design architecture in such a way that it consumes data stored in the enterprise’s IT environment.</a:t>
            </a:r>
            <a:endParaRPr sz="1800">
              <a:solidFill>
                <a:srgbClr val="404040"/>
              </a:solidFill>
              <a:latin typeface="Roboto"/>
              <a:ea typeface="Roboto"/>
              <a:cs typeface="Roboto"/>
              <a:sym typeface="Roboto"/>
            </a:endParaRPr>
          </a:p>
          <a:p>
            <a:pPr marL="0" lvl="0" indent="0" algn="l" rtl="0">
              <a:lnSpc>
                <a:spcPct val="110000"/>
              </a:lnSpc>
              <a:spcBef>
                <a:spcPts val="1200"/>
              </a:spcBef>
              <a:spcAft>
                <a:spcPts val="0"/>
              </a:spcAft>
              <a:buClr>
                <a:schemeClr val="dk1"/>
              </a:buClr>
              <a:buSzPct val="61111"/>
              <a:buFont typeface="Arial"/>
              <a:buNone/>
            </a:pPr>
            <a:r>
              <a:rPr lang="en-US" sz="1800" b="1">
                <a:solidFill>
                  <a:srgbClr val="404040"/>
                </a:solidFill>
                <a:latin typeface="Arial"/>
                <a:ea typeface="Arial"/>
                <a:cs typeface="Arial"/>
                <a:sym typeface="Arial"/>
              </a:rPr>
              <a:t>2. Multiple Dependencies</a:t>
            </a:r>
            <a:endParaRPr sz="1800" b="1">
              <a:solidFill>
                <a:srgbClr val="404040"/>
              </a:solidFill>
              <a:latin typeface="Arial"/>
              <a:ea typeface="Arial"/>
              <a:cs typeface="Arial"/>
              <a:sym typeface="Arial"/>
            </a:endParaRPr>
          </a:p>
          <a:p>
            <a:pPr marL="0" lvl="0" indent="0" algn="l" rtl="0">
              <a:lnSpc>
                <a:spcPct val="150000"/>
              </a:lnSpc>
              <a:spcBef>
                <a:spcPts val="400"/>
              </a:spcBef>
              <a:spcAft>
                <a:spcPts val="0"/>
              </a:spcAft>
              <a:buClr>
                <a:schemeClr val="dk1"/>
              </a:buClr>
              <a:buSzPct val="61111"/>
              <a:buFont typeface="Arial"/>
              <a:buNone/>
            </a:pPr>
            <a:r>
              <a:rPr lang="en-US" sz="1800">
                <a:solidFill>
                  <a:srgbClr val="404040"/>
                </a:solidFill>
                <a:latin typeface="Roboto"/>
                <a:ea typeface="Roboto"/>
                <a:cs typeface="Roboto"/>
                <a:sym typeface="Roboto"/>
              </a:rPr>
              <a:t>Multiple dependencies with on-premises environments create problems during lift and shift.</a:t>
            </a:r>
            <a:endParaRPr sz="1800">
              <a:solidFill>
                <a:srgbClr val="404040"/>
              </a:solidFill>
              <a:latin typeface="Roboto"/>
              <a:ea typeface="Roboto"/>
              <a:cs typeface="Roboto"/>
              <a:sym typeface="Roboto"/>
            </a:endParaRPr>
          </a:p>
          <a:p>
            <a:pPr marL="0" lvl="0" indent="0" algn="l" rtl="0">
              <a:lnSpc>
                <a:spcPct val="150000"/>
              </a:lnSpc>
              <a:spcBef>
                <a:spcPts val="1200"/>
              </a:spcBef>
              <a:spcAft>
                <a:spcPts val="0"/>
              </a:spcAft>
              <a:buClr>
                <a:schemeClr val="dk1"/>
              </a:buClr>
              <a:buSzPct val="61111"/>
              <a:buFont typeface="Arial"/>
              <a:buNone/>
            </a:pPr>
            <a:r>
              <a:rPr lang="en-US" sz="1800">
                <a:solidFill>
                  <a:srgbClr val="404040"/>
                </a:solidFill>
                <a:latin typeface="Roboto"/>
                <a:ea typeface="Roboto"/>
                <a:cs typeface="Roboto"/>
                <a:sym typeface="Roboto"/>
              </a:rPr>
              <a:t>Cloud Mitigation Strategy: The best bet is to consider solutions that test before migration. They can identify and remediate the differences in environments. Seek the services of a cloud services provider who offers services that are relevant to your needs.</a:t>
            </a:r>
            <a:endParaRPr sz="1800">
              <a:solidFill>
                <a:srgbClr val="404040"/>
              </a:solidFill>
              <a:latin typeface="Roboto"/>
              <a:ea typeface="Roboto"/>
              <a:cs typeface="Roboto"/>
              <a:sym typeface="Roboto"/>
            </a:endParaRPr>
          </a:p>
          <a:p>
            <a:pPr marL="0" lvl="0" indent="0" algn="l" rtl="0">
              <a:spcBef>
                <a:spcPts val="1200"/>
              </a:spcBef>
              <a:spcAft>
                <a:spcPts val="0"/>
              </a:spcAft>
              <a:buNone/>
            </a:pPr>
            <a:endParaRPr/>
          </a:p>
        </p:txBody>
      </p:sp>
      <p:sp>
        <p:nvSpPr>
          <p:cNvPr id="2230" name="Google Shape;2230;g12290160ab4_0_10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g12290160ab4_0_321"/>
          <p:cNvSpPr txBox="1">
            <a:spLocks noGrp="1"/>
          </p:cNvSpPr>
          <p:nvPr>
            <p:ph type="body" idx="1"/>
          </p:nvPr>
        </p:nvSpPr>
        <p:spPr>
          <a:xfrm>
            <a:off x="838200" y="649375"/>
            <a:ext cx="10515600" cy="5527500"/>
          </a:xfrm>
          <a:prstGeom prst="rect">
            <a:avLst/>
          </a:prstGeom>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ts val="1100"/>
              <a:buFont typeface="Arial"/>
              <a:buNone/>
            </a:pPr>
            <a:r>
              <a:rPr lang="en-US" sz="1808" b="1">
                <a:solidFill>
                  <a:srgbClr val="404040"/>
                </a:solidFill>
                <a:latin typeface="Arial"/>
                <a:ea typeface="Arial"/>
                <a:cs typeface="Arial"/>
                <a:sym typeface="Arial"/>
              </a:rPr>
              <a:t>3. Data Gravity</a:t>
            </a:r>
            <a:endParaRPr sz="1808" b="1">
              <a:solidFill>
                <a:srgbClr val="404040"/>
              </a:solidFill>
              <a:latin typeface="Arial"/>
              <a:ea typeface="Arial"/>
              <a:cs typeface="Arial"/>
              <a:sym typeface="Arial"/>
            </a:endParaRPr>
          </a:p>
          <a:p>
            <a:pPr marL="0" lvl="0" indent="0" algn="l" rtl="0">
              <a:lnSpc>
                <a:spcPct val="150000"/>
              </a:lnSpc>
              <a:spcBef>
                <a:spcPts val="400"/>
              </a:spcBef>
              <a:spcAft>
                <a:spcPts val="0"/>
              </a:spcAft>
              <a:buClr>
                <a:schemeClr val="dk1"/>
              </a:buClr>
              <a:buSzPts val="1100"/>
              <a:buFont typeface="Arial"/>
              <a:buNone/>
            </a:pPr>
            <a:r>
              <a:rPr lang="en-US" sz="1808">
                <a:solidFill>
                  <a:srgbClr val="404040"/>
                </a:solidFill>
                <a:latin typeface="Roboto"/>
                <a:ea typeface="Roboto"/>
                <a:cs typeface="Roboto"/>
                <a:sym typeface="Roboto"/>
              </a:rPr>
              <a:t>Data Gravity becomes difficult to test if an application and its data are not working as it should in the cloud. Most replication-based migration tools require data to be moved before the apps due to improper sequencing problems.</a:t>
            </a:r>
            <a:endParaRPr sz="1808">
              <a:solidFill>
                <a:srgbClr val="404040"/>
              </a:solidFill>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US" sz="1808">
                <a:solidFill>
                  <a:srgbClr val="404040"/>
                </a:solidFill>
                <a:latin typeface="Roboto"/>
                <a:ea typeface="Roboto"/>
                <a:cs typeface="Roboto"/>
                <a:sym typeface="Roboto"/>
              </a:rPr>
              <a:t>Cloud Migration Strategy: Use live cloud migration approaches and tools that stream the whole instance. Live migration eliminates the need for complex system synchronization and avoids consistency issues.</a:t>
            </a:r>
            <a:endParaRPr sz="1808">
              <a:solidFill>
                <a:srgbClr val="404040"/>
              </a:solidFill>
              <a:latin typeface="Roboto"/>
              <a:ea typeface="Roboto"/>
              <a:cs typeface="Roboto"/>
              <a:sym typeface="Roboto"/>
            </a:endParaRPr>
          </a:p>
          <a:p>
            <a:pPr marL="0" lvl="0" indent="0" algn="l" rtl="0">
              <a:lnSpc>
                <a:spcPct val="110000"/>
              </a:lnSpc>
              <a:spcBef>
                <a:spcPts val="1200"/>
              </a:spcBef>
              <a:spcAft>
                <a:spcPts val="0"/>
              </a:spcAft>
              <a:buClr>
                <a:schemeClr val="dk1"/>
              </a:buClr>
              <a:buSzPts val="1100"/>
              <a:buFont typeface="Arial"/>
              <a:buNone/>
            </a:pPr>
            <a:r>
              <a:rPr lang="en-US" sz="1808" b="1">
                <a:solidFill>
                  <a:srgbClr val="404040"/>
                </a:solidFill>
                <a:latin typeface="Arial"/>
                <a:ea typeface="Arial"/>
                <a:cs typeface="Arial"/>
                <a:sym typeface="Arial"/>
              </a:rPr>
              <a:t>4. Management And Control Of Data Streams Within Heterogeneous Environments</a:t>
            </a:r>
            <a:endParaRPr sz="1808" b="1">
              <a:solidFill>
                <a:srgbClr val="404040"/>
              </a:solidFill>
              <a:latin typeface="Arial"/>
              <a:ea typeface="Arial"/>
              <a:cs typeface="Arial"/>
              <a:sym typeface="Arial"/>
            </a:endParaRPr>
          </a:p>
          <a:p>
            <a:pPr marL="0" lvl="0" indent="0" algn="l" rtl="0">
              <a:lnSpc>
                <a:spcPct val="150000"/>
              </a:lnSpc>
              <a:spcBef>
                <a:spcPts val="400"/>
              </a:spcBef>
              <a:spcAft>
                <a:spcPts val="0"/>
              </a:spcAft>
              <a:buClr>
                <a:schemeClr val="dk1"/>
              </a:buClr>
              <a:buSzPts val="1100"/>
              <a:buFont typeface="Arial"/>
              <a:buNone/>
            </a:pPr>
            <a:r>
              <a:rPr lang="en-US" sz="1808">
                <a:solidFill>
                  <a:srgbClr val="404040"/>
                </a:solidFill>
                <a:latin typeface="Roboto"/>
                <a:ea typeface="Roboto"/>
                <a:cs typeface="Roboto"/>
                <a:sym typeface="Roboto"/>
              </a:rPr>
              <a:t>Databases that require a consistent view create unpredictable issues. Also, transactional production servers that continuously generate data are hard to manage. After data migration, the system must track and synchronize new changes to the production application. Furthermore, there may be security concerns with storing production data in the public cloud. It leads to a lack of control over multiple data repositories across a hybrid IT landscape.</a:t>
            </a:r>
            <a:endParaRPr sz="1808">
              <a:solidFill>
                <a:srgbClr val="404040"/>
              </a:solidFill>
              <a:latin typeface="Roboto"/>
              <a:ea typeface="Roboto"/>
              <a:cs typeface="Roboto"/>
              <a:sym typeface="Roboto"/>
            </a:endParaRPr>
          </a:p>
          <a:p>
            <a:pPr marL="0" lvl="0" indent="0" algn="l" rtl="0">
              <a:spcBef>
                <a:spcPts val="1200"/>
              </a:spcBef>
              <a:spcAft>
                <a:spcPts val="0"/>
              </a:spcAft>
              <a:buNone/>
            </a:pPr>
            <a:endParaRPr/>
          </a:p>
        </p:txBody>
      </p:sp>
      <p:sp>
        <p:nvSpPr>
          <p:cNvPr id="2237" name="Google Shape;2237;g12290160ab4_0_3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g12290160ab4_0_3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229</a:t>
            </a:fld>
            <a:endParaRPr/>
          </a:p>
        </p:txBody>
      </p:sp>
      <p:sp>
        <p:nvSpPr>
          <p:cNvPr id="2244" name="Google Shape;2244;g12290160ab4_0_340"/>
          <p:cNvSpPr txBox="1"/>
          <p:nvPr/>
        </p:nvSpPr>
        <p:spPr>
          <a:xfrm>
            <a:off x="355325" y="367175"/>
            <a:ext cx="11214000" cy="575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500">
                <a:solidFill>
                  <a:srgbClr val="404040"/>
                </a:solidFill>
                <a:latin typeface="Roboto"/>
                <a:ea typeface="Roboto"/>
                <a:cs typeface="Roboto"/>
                <a:sym typeface="Roboto"/>
              </a:rPr>
              <a:t>5. Cloud Gravity: IT teams require workload mobility for effective data and workload migration. They must ensure these factors do not affect the business or introduce hidden costs.</a:t>
            </a:r>
            <a:endParaRPr sz="1500">
              <a:solidFill>
                <a:srgbClr val="404040"/>
              </a:solidFill>
              <a:latin typeface="Roboto"/>
              <a:ea typeface="Roboto"/>
              <a:cs typeface="Roboto"/>
              <a:sym typeface="Roboto"/>
            </a:endParaRPr>
          </a:p>
          <a:p>
            <a:pPr marL="0" lvl="0" indent="0" algn="l" rtl="0">
              <a:lnSpc>
                <a:spcPct val="150000"/>
              </a:lnSpc>
              <a:spcBef>
                <a:spcPts val="1200"/>
              </a:spcBef>
              <a:spcAft>
                <a:spcPts val="0"/>
              </a:spcAft>
              <a:buNone/>
            </a:pPr>
            <a:r>
              <a:rPr lang="en-US" sz="1500">
                <a:solidFill>
                  <a:srgbClr val="404040"/>
                </a:solidFill>
                <a:latin typeface="Roboto"/>
                <a:ea typeface="Roboto"/>
                <a:cs typeface="Roboto"/>
                <a:sym typeface="Roboto"/>
              </a:rPr>
              <a:t>Cloud Migration Strategy: In the case of data-rich enterprise applications, evaluate migration solutions for speed and simplicity. Enable portability and interoperability of stateless applications in a multi-cloud strategy, using containers.</a:t>
            </a:r>
            <a:endParaRPr sz="1500">
              <a:solidFill>
                <a:srgbClr val="404040"/>
              </a:solidFill>
              <a:latin typeface="Roboto"/>
              <a:ea typeface="Roboto"/>
              <a:cs typeface="Roboto"/>
              <a:sym typeface="Roboto"/>
            </a:endParaRPr>
          </a:p>
          <a:p>
            <a:pPr marL="0" lvl="0" indent="0" algn="l" rtl="0">
              <a:lnSpc>
                <a:spcPct val="110000"/>
              </a:lnSpc>
              <a:spcBef>
                <a:spcPts val="1200"/>
              </a:spcBef>
              <a:spcAft>
                <a:spcPts val="0"/>
              </a:spcAft>
              <a:buNone/>
            </a:pPr>
            <a:r>
              <a:rPr lang="en-US" sz="1500" b="1">
                <a:solidFill>
                  <a:srgbClr val="404040"/>
                </a:solidFill>
              </a:rPr>
              <a:t>6. Latency</a:t>
            </a:r>
            <a:endParaRPr sz="1500" b="1">
              <a:solidFill>
                <a:srgbClr val="404040"/>
              </a:solidFill>
            </a:endParaRPr>
          </a:p>
          <a:p>
            <a:pPr marL="0" lvl="0" indent="0" algn="l" rtl="0">
              <a:lnSpc>
                <a:spcPct val="150000"/>
              </a:lnSpc>
              <a:spcBef>
                <a:spcPts val="400"/>
              </a:spcBef>
              <a:spcAft>
                <a:spcPts val="0"/>
              </a:spcAft>
              <a:buNone/>
            </a:pPr>
            <a:r>
              <a:rPr lang="en-US" sz="1500">
                <a:solidFill>
                  <a:srgbClr val="404040"/>
                </a:solidFill>
                <a:latin typeface="Roboto"/>
                <a:ea typeface="Roboto"/>
                <a:cs typeface="Roboto"/>
                <a:sym typeface="Roboto"/>
              </a:rPr>
              <a:t>Applications can face latency issues when using cloud applications over the Internet.</a:t>
            </a:r>
            <a:endParaRPr sz="1500">
              <a:solidFill>
                <a:srgbClr val="404040"/>
              </a:solidFill>
              <a:latin typeface="Roboto"/>
              <a:ea typeface="Roboto"/>
              <a:cs typeface="Roboto"/>
              <a:sym typeface="Roboto"/>
            </a:endParaRPr>
          </a:p>
          <a:p>
            <a:pPr marL="0" lvl="0" indent="0" algn="l" rtl="0">
              <a:lnSpc>
                <a:spcPct val="150000"/>
              </a:lnSpc>
              <a:spcBef>
                <a:spcPts val="1200"/>
              </a:spcBef>
              <a:spcAft>
                <a:spcPts val="0"/>
              </a:spcAft>
              <a:buNone/>
            </a:pPr>
            <a:r>
              <a:rPr lang="en-US" sz="1500">
                <a:solidFill>
                  <a:srgbClr val="404040"/>
                </a:solidFill>
                <a:latin typeface="Roboto"/>
                <a:ea typeface="Roboto"/>
                <a:cs typeface="Roboto"/>
                <a:sym typeface="Roboto"/>
              </a:rPr>
              <a:t>Cloud Migration Strategy:  Use optimization services from a cloud service provider to help tide over latency issues.</a:t>
            </a:r>
            <a:endParaRPr sz="1500">
              <a:solidFill>
                <a:srgbClr val="404040"/>
              </a:solidFill>
              <a:latin typeface="Roboto"/>
              <a:ea typeface="Roboto"/>
              <a:cs typeface="Roboto"/>
              <a:sym typeface="Roboto"/>
            </a:endParaRPr>
          </a:p>
          <a:p>
            <a:pPr marL="0" lvl="0" indent="0" algn="l" rtl="0">
              <a:lnSpc>
                <a:spcPct val="110000"/>
              </a:lnSpc>
              <a:spcBef>
                <a:spcPts val="1200"/>
              </a:spcBef>
              <a:spcAft>
                <a:spcPts val="0"/>
              </a:spcAft>
              <a:buNone/>
            </a:pPr>
            <a:r>
              <a:rPr lang="en-US" sz="1500" b="1">
                <a:solidFill>
                  <a:srgbClr val="404040"/>
                </a:solidFill>
              </a:rPr>
              <a:t>7. Architectural difference</a:t>
            </a:r>
            <a:endParaRPr sz="1500" b="1">
              <a:solidFill>
                <a:srgbClr val="404040"/>
              </a:solidFill>
            </a:endParaRPr>
          </a:p>
          <a:p>
            <a:pPr marL="0" lvl="0" indent="0" algn="l" rtl="0">
              <a:lnSpc>
                <a:spcPct val="150000"/>
              </a:lnSpc>
              <a:spcBef>
                <a:spcPts val="400"/>
              </a:spcBef>
              <a:spcAft>
                <a:spcPts val="0"/>
              </a:spcAft>
              <a:buNone/>
            </a:pPr>
            <a:r>
              <a:rPr lang="en-US" sz="1500">
                <a:solidFill>
                  <a:srgbClr val="404040"/>
                </a:solidFill>
                <a:latin typeface="Roboto"/>
                <a:ea typeface="Roboto"/>
                <a:cs typeface="Roboto"/>
                <a:sym typeface="Roboto"/>
              </a:rPr>
              <a:t>It’s common to require modifications for your application design and architecture. But they may not be conducive for distributed cloud environments.</a:t>
            </a:r>
            <a:endParaRPr sz="1500">
              <a:solidFill>
                <a:srgbClr val="404040"/>
              </a:solidFill>
              <a:latin typeface="Roboto"/>
              <a:ea typeface="Roboto"/>
              <a:cs typeface="Roboto"/>
              <a:sym typeface="Roboto"/>
            </a:endParaRPr>
          </a:p>
          <a:p>
            <a:pPr marL="0" lvl="0" indent="0" algn="l" rtl="0">
              <a:lnSpc>
                <a:spcPct val="150000"/>
              </a:lnSpc>
              <a:spcBef>
                <a:spcPts val="1200"/>
              </a:spcBef>
              <a:spcAft>
                <a:spcPts val="0"/>
              </a:spcAft>
              <a:buNone/>
            </a:pPr>
            <a:r>
              <a:rPr lang="en-US" sz="1500">
                <a:solidFill>
                  <a:srgbClr val="404040"/>
                </a:solidFill>
                <a:latin typeface="Roboto"/>
                <a:ea typeface="Roboto"/>
                <a:cs typeface="Roboto"/>
                <a:sym typeface="Roboto"/>
              </a:rPr>
              <a:t>Cloud Migration Strategy:  Implement a piece-by-piece evaluation and move only pertinent features.</a:t>
            </a:r>
            <a:endParaRPr sz="1500">
              <a:solidFill>
                <a:srgbClr val="404040"/>
              </a:solidFill>
              <a:latin typeface="Roboto"/>
              <a:ea typeface="Roboto"/>
              <a:cs typeface="Roboto"/>
              <a:sym typeface="Roboto"/>
            </a:endParaRPr>
          </a:p>
          <a:p>
            <a:pPr marL="0" lvl="0" indent="0" algn="l" rtl="0">
              <a:lnSpc>
                <a:spcPct val="150000"/>
              </a:lnSpc>
              <a:spcBef>
                <a:spcPts val="1200"/>
              </a:spcBef>
              <a:spcAft>
                <a:spcPts val="1200"/>
              </a:spcAft>
              <a:buNone/>
            </a:pPr>
            <a:r>
              <a:rPr lang="en-US" sz="1500">
                <a:solidFill>
                  <a:srgbClr val="404040"/>
                </a:solidFill>
                <a:latin typeface="Roboto"/>
                <a:ea typeface="Roboto"/>
                <a:cs typeface="Roboto"/>
                <a:sym typeface="Roboto"/>
              </a:rPr>
              <a:t>Choosing a cloud service provider may seem like a tight-rope walk in the decision-making stage. Study your desired architecture thoroughly and choose a cloud resource that works for you. Does it scale for your enterprise, help manage fluctuations, and support the migration of critical applications? It’s essential to accomplish this without adding complexity or compromising data.</a:t>
            </a:r>
            <a:endParaRPr sz="1500">
              <a:solidFill>
                <a:srgbClr val="40404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Grid computing</a:t>
            </a:r>
            <a:endParaRPr>
              <a:latin typeface="Times New Roman"/>
              <a:ea typeface="Times New Roman"/>
              <a:cs typeface="Times New Roman"/>
              <a:sym typeface="Times New Roman"/>
            </a:endParaRPr>
          </a:p>
        </p:txBody>
      </p:sp>
      <p:sp>
        <p:nvSpPr>
          <p:cNvPr id="243" name="Google Shape;24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In 1990s, the concept of grid computing was introduced.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It means that different systems were placed at entirely different geographical locations and these all were connected via the internet.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These systems belonged to different organizations and thus the grid consisted of heterogeneous nodes.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Although it solved some problems but new problems emerged as the distance between the nodes increased.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main problem which was encountered was the low availability of high bandwidth connectivity and with it other network associated issues.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Thus. cloud computing is often referred to as “Successor of grid computing”.</a:t>
            </a:r>
            <a:endParaRPr>
              <a:latin typeface="Times New Roman"/>
              <a:ea typeface="Times New Roman"/>
              <a:cs typeface="Times New Roman"/>
              <a:sym typeface="Times New Roman"/>
            </a:endParaRPr>
          </a:p>
        </p:txBody>
      </p:sp>
      <p:sp>
        <p:nvSpPr>
          <p:cNvPr id="244" name="Google Shape;24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23</a:t>
            </a:fld>
            <a:endParaRPr>
              <a:latin typeface="Times New Roman"/>
              <a:ea typeface="Times New Roman"/>
              <a:cs typeface="Times New Roman"/>
              <a:sym typeface="Times New Roman"/>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Assignment 6</a:t>
            </a:r>
            <a:endParaRPr>
              <a:latin typeface="Times New Roman"/>
              <a:ea typeface="Times New Roman"/>
              <a:cs typeface="Times New Roman"/>
              <a:sym typeface="Times New Roman"/>
            </a:endParaRPr>
          </a:p>
        </p:txBody>
      </p:sp>
      <p:sp>
        <p:nvSpPr>
          <p:cNvPr id="2250" name="Google Shape;2250;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Describe Workload Distribution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Resource Pooling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Dynamic Scalability Architecture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Elastic Resource Capacity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Service Load Balancing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Cloud Bursting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Elastic Disk Provisioning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Redundant Storage Architecture.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Cloud Computing Reference Architecture (CCRA)</a:t>
            </a:r>
            <a:endParaRPr>
              <a:latin typeface="Times New Roman"/>
              <a:ea typeface="Times New Roman"/>
              <a:cs typeface="Times New Roman"/>
              <a:sym typeface="Times New Roman"/>
            </a:endParaRPr>
          </a:p>
        </p:txBody>
      </p:sp>
      <p:sp>
        <p:nvSpPr>
          <p:cNvPr id="2251" name="Google Shape;2251;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230</a:t>
            </a:fld>
            <a:endParaRPr>
              <a:latin typeface="Times New Roman"/>
              <a:ea typeface="Times New Roman"/>
              <a:cs typeface="Times New Roman"/>
              <a:sym typeface="Times New Roman"/>
            </a:endParaRPr>
          </a:p>
        </p:txBody>
      </p:sp>
      <p:sp>
        <p:nvSpPr>
          <p:cNvPr id="2252" name="Google Shape;2252;p110"/>
          <p:cNvSpPr/>
          <p:nvPr/>
        </p:nvSpPr>
        <p:spPr>
          <a:xfrm>
            <a:off x="2420153" y="6081067"/>
            <a:ext cx="735169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Submission link: </a:t>
            </a: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https://forms.gle/QEge4junT8wYZ5hQ7</a:t>
            </a: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Presentation</a:t>
            </a:r>
            <a:endParaRPr>
              <a:latin typeface="Times New Roman"/>
              <a:ea typeface="Times New Roman"/>
              <a:cs typeface="Times New Roman"/>
              <a:sym typeface="Times New Roman"/>
            </a:endParaRPr>
          </a:p>
        </p:txBody>
      </p:sp>
      <p:sp>
        <p:nvSpPr>
          <p:cNvPr id="2258" name="Google Shape;2258;p1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Case study on Cloud Architectures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Case study on Cloud Computing Reference Architecture (CCRA)</a:t>
            </a:r>
            <a:endParaRPr>
              <a:latin typeface="Times New Roman"/>
              <a:ea typeface="Times New Roman"/>
              <a:cs typeface="Times New Roman"/>
              <a:sym typeface="Times New Roman"/>
            </a:endParaRPr>
          </a:p>
        </p:txBody>
      </p:sp>
      <p:sp>
        <p:nvSpPr>
          <p:cNvPr id="2259" name="Google Shape;2259;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231</a:t>
            </a:fld>
            <a:endParaRPr>
              <a:latin typeface="Times New Roman"/>
              <a:ea typeface="Times New Roman"/>
              <a:cs typeface="Times New Roman"/>
              <a:sym typeface="Times New Roman"/>
            </a:endParaRPr>
          </a:p>
        </p:txBody>
      </p:sp>
      <p:sp>
        <p:nvSpPr>
          <p:cNvPr id="2260" name="Google Shape;2260;p111"/>
          <p:cNvSpPr/>
          <p:nvPr/>
        </p:nvSpPr>
        <p:spPr>
          <a:xfrm>
            <a:off x="1791776" y="6050290"/>
            <a:ext cx="860844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Submission link: </a:t>
            </a:r>
            <a:r>
              <a:rPr lang="en-US" sz="28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https://forms.gle/mj8Q82t1XWPTFXyc9</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Virtualization</a:t>
            </a:r>
            <a:endParaRPr>
              <a:latin typeface="Times New Roman"/>
              <a:ea typeface="Times New Roman"/>
              <a:cs typeface="Times New Roman"/>
              <a:sym typeface="Times New Roman"/>
            </a:endParaRPr>
          </a:p>
        </p:txBody>
      </p:sp>
      <p:sp>
        <p:nvSpPr>
          <p:cNvPr id="250" name="Google Shape;250;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It was introduced nearly 40 years back.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refers to the process of creating a virtual layer over the hardware which allows the user to run multiple instances simultaneously on the hardware.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a key technology used in cloud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the base on which major cloud computing services such as Amazon EC2, VMware vCloud, etc work 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Hardware virtualization is still one of the most common types of virtualization.</a:t>
            </a:r>
            <a:endParaRPr>
              <a:latin typeface="Times New Roman"/>
              <a:ea typeface="Times New Roman"/>
              <a:cs typeface="Times New Roman"/>
              <a:sym typeface="Times New Roman"/>
            </a:endParaRPr>
          </a:p>
        </p:txBody>
      </p:sp>
      <p:sp>
        <p:nvSpPr>
          <p:cNvPr id="251" name="Google Shape;25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24</a:t>
            </a:fld>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Web 2.0</a:t>
            </a:r>
            <a:endParaRPr>
              <a:latin typeface="Times New Roman"/>
              <a:ea typeface="Times New Roman"/>
              <a:cs typeface="Times New Roman"/>
              <a:sym typeface="Times New Roman"/>
            </a:endParaRPr>
          </a:p>
        </p:txBody>
      </p:sp>
      <p:sp>
        <p:nvSpPr>
          <p:cNvPr id="257" name="Google Shape;25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It is the interface through which the cloud computing services interact with the clients.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because of Web 2.0 that we have interactive and dynamic web pages. It also increases flexibility among web pages.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Popular examples of web 2.0 include Google Maps, Facebook, Twitter, etc. Needless to say, social media is possible because of this technology only.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gained major popularity in 2004.</a:t>
            </a:r>
            <a:endParaRPr>
              <a:latin typeface="Times New Roman"/>
              <a:ea typeface="Times New Roman"/>
              <a:cs typeface="Times New Roman"/>
              <a:sym typeface="Times New Roman"/>
            </a:endParaRPr>
          </a:p>
        </p:txBody>
      </p:sp>
      <p:sp>
        <p:nvSpPr>
          <p:cNvPr id="258" name="Google Shape;25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25</a:t>
            </a:fld>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Service orientation</a:t>
            </a:r>
            <a:endParaRPr>
              <a:latin typeface="Times New Roman"/>
              <a:ea typeface="Times New Roman"/>
              <a:cs typeface="Times New Roman"/>
              <a:sym typeface="Times New Roman"/>
            </a:endParaRPr>
          </a:p>
        </p:txBody>
      </p:sp>
      <p:sp>
        <p:nvSpPr>
          <p:cNvPr id="264" name="Google Shape;264;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It acts as a reference model for cloud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supports low-cost, flexible, and evolvable applications.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Two important concepts were introduced in this computing model.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These were Quality of Service (QoS) which also includes the SLA (Service Level Agreement) and Software as a Service (SaaS).</a:t>
            </a:r>
            <a:endParaRPr>
              <a:latin typeface="Times New Roman"/>
              <a:ea typeface="Times New Roman"/>
              <a:cs typeface="Times New Roman"/>
              <a:sym typeface="Times New Roman"/>
            </a:endParaRPr>
          </a:p>
        </p:txBody>
      </p:sp>
      <p:sp>
        <p:nvSpPr>
          <p:cNvPr id="265" name="Google Shape;26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26</a:t>
            </a:fld>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Utility computing</a:t>
            </a:r>
            <a:endParaRPr>
              <a:latin typeface="Times New Roman"/>
              <a:ea typeface="Times New Roman"/>
              <a:cs typeface="Times New Roman"/>
              <a:sym typeface="Times New Roman"/>
            </a:endParaRPr>
          </a:p>
        </p:txBody>
      </p:sp>
      <p:sp>
        <p:nvSpPr>
          <p:cNvPr id="271" name="Google Shape;27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It is a computing model that defines service provisioning techniques for services such as compute services along with other major services such as storage, infrastructure, etc which are provisioned on a pay-per-use basis.</a:t>
            </a:r>
            <a:endParaRPr>
              <a:latin typeface="Times New Roman"/>
              <a:ea typeface="Times New Roman"/>
              <a:cs typeface="Times New Roman"/>
              <a:sym typeface="Times New Roman"/>
            </a:endParaRPr>
          </a:p>
        </p:txBody>
      </p:sp>
      <p:sp>
        <p:nvSpPr>
          <p:cNvPr id="272" name="Google Shape;27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27</a:t>
            </a:fld>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Cloud Computing Platforms and Technologies</a:t>
            </a:r>
            <a:endParaRPr>
              <a:latin typeface="Times New Roman"/>
              <a:ea typeface="Times New Roman"/>
              <a:cs typeface="Times New Roman"/>
              <a:sym typeface="Times New Roman"/>
            </a:endParaRPr>
          </a:p>
        </p:txBody>
      </p:sp>
      <p:sp>
        <p:nvSpPr>
          <p:cNvPr id="278" name="Google Shape;278;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Amazon Web Services (AWS) : AWS provides different wide-ranging clouds IaaS services, which ranges from virtual compute, storage, and networking to complete computing stacks. AWS is well known for its storage and compute on demand services, named as Elastic Compute Cloud (EC2) and Simple Storage Service (S3).</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Google AppEngine : Google AppEngine is a scalable runtime environment frequently dedicated to executing web applications. These utilize benefits of the large computing infrastructure of Google to dynamically scale as per the demand. AppEngine offers both a secure execution environment and a collection of which simplifies the development if scalable and high-performance Web applications. </a:t>
            </a:r>
            <a:endParaRPr>
              <a:latin typeface="Times New Roman"/>
              <a:ea typeface="Times New Roman"/>
              <a:cs typeface="Times New Roman"/>
              <a:sym typeface="Times New Roman"/>
            </a:endParaRPr>
          </a:p>
        </p:txBody>
      </p:sp>
      <p:sp>
        <p:nvSpPr>
          <p:cNvPr id="279" name="Google Shape;2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28</a:t>
            </a:fld>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body" idx="1"/>
          </p:nvPr>
        </p:nvSpPr>
        <p:spPr>
          <a:xfrm>
            <a:off x="838200" y="443753"/>
            <a:ext cx="10515600" cy="573321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Microsoft Azure: Microsoft Azure is a Cloud operating system and a platform in which user can develop the applications in the cloud. Generally, a scalable runtime environment for web applications and distributed applications is provided. Application in Azure are organized around the fact of roles, which identify a distribution unit for applications and express the application’s logic.</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Hadoop : Apache Hadoop is an open source framework that is appropriate for processing large data sets on commodity hardware. Hadoop is an implementation of MapReduce, an application programming model which is developed by Google. This model provides two fundamental operations for data processing: map and reduce.</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Force.com and Salesforce.com : Force.com is a Cloud computing platform at which user can develop social enterprise applications. The platform is the basis of SalesForce.com – a Software-as-a-Service solution for customer relationship management. Force.com allows creating applications by composing ready-to-use blocks: a complete set of components supporting all the activities of an enterprise are available. </a:t>
            </a:r>
            <a:endParaRPr sz="2400">
              <a:latin typeface="Times New Roman"/>
              <a:ea typeface="Times New Roman"/>
              <a:cs typeface="Times New Roman"/>
              <a:sym typeface="Times New Roman"/>
            </a:endParaRPr>
          </a:p>
        </p:txBody>
      </p:sp>
      <p:sp>
        <p:nvSpPr>
          <p:cNvPr id="285" name="Google Shape;28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Why Cloud Computing (CC)? </a:t>
            </a:r>
            <a:endParaRPr>
              <a:latin typeface="Times New Roman"/>
              <a:ea typeface="Times New Roman"/>
              <a:cs typeface="Times New Roman"/>
              <a:sym typeface="Times New Roman"/>
            </a:endParaRPr>
          </a:p>
        </p:txBody>
      </p:sp>
      <p:sp>
        <p:nvSpPr>
          <p:cNvPr id="102" name="Google Shape;10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3200"/>
              <a:buChar char="•"/>
            </a:pPr>
            <a:r>
              <a:rPr lang="en-US" sz="3200">
                <a:latin typeface="Times New Roman"/>
                <a:ea typeface="Times New Roman"/>
                <a:cs typeface="Times New Roman"/>
                <a:sym typeface="Times New Roman"/>
              </a:rPr>
              <a:t>Cloud computing is the delivery of different services through the Internet. These resources include tools and applications like data storage, servers, databases, networking, and software.</a:t>
            </a:r>
            <a:endParaRPr/>
          </a:p>
          <a:p>
            <a:pPr marL="228600" lvl="0" indent="-228600" algn="just" rtl="0">
              <a:lnSpc>
                <a:spcPct val="90000"/>
              </a:lnSpc>
              <a:spcBef>
                <a:spcPts val="1000"/>
              </a:spcBef>
              <a:spcAft>
                <a:spcPts val="0"/>
              </a:spcAft>
              <a:buClr>
                <a:schemeClr val="dk1"/>
              </a:buClr>
              <a:buSzPts val="3200"/>
              <a:buChar char="•"/>
            </a:pPr>
            <a:r>
              <a:rPr lang="en-US" sz="3200">
                <a:latin typeface="Times New Roman"/>
                <a:ea typeface="Times New Roman"/>
                <a:cs typeface="Times New Roman"/>
                <a:sym typeface="Times New Roman"/>
              </a:rPr>
              <a:t>Cloud computing is a popular option for people and businesses for a number of reasons including cost savings, increased productivity, speed and efficiency, performance, and security.</a:t>
            </a:r>
            <a:endParaRPr sz="3200">
              <a:latin typeface="Times New Roman"/>
              <a:ea typeface="Times New Roman"/>
              <a:cs typeface="Times New Roman"/>
              <a:sym typeface="Times New Roman"/>
            </a:endParaRPr>
          </a:p>
        </p:txBody>
      </p:sp>
      <p:sp>
        <p:nvSpPr>
          <p:cNvPr id="103" name="Google Shape;10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3</a:t>
            </a:fld>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There are 4 main types of cloud computing: private clouds, public clouds, hybrid clouds, and multiclouds/Community Cloud.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There are also 3 main types of cloud computing services: Infrastructure-as-a-Service (IaaS), Platforms-as-a-Service (PaaS), and Software-as-a-Service (SaaS).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91" name="Google Shape;29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30</a:t>
            </a:fld>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Public clouds are cloud environments typically created from IT infrastructure not owned by the end user. Some of the largest public cloud providers include Alibaba Cloud, Amazon Web Services (AWS), Google Cloud, IBM Cloud, and Microsoft Azure.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Private clouds are loosely defined as cloud environments solely dedicated to a single end user or group, where the environment usually runs behind that user or group's firewall. All clouds become private clouds when the underlying IT infrastructure is dedicated to a single customer with completely isolated access.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297" name="Google Shape;29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31</a:t>
            </a:fld>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A hybrid cloud is a seemingly single IT environment created from multiple environments connected through local area networks (LANs), wide area networks (WANs), virtual private networks (VPNs), and/or APIs.</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characteristics of hybrid clouds are complex and the requirements can differ, depending on whom you ask. For example, a hybrid cloud may need to include:</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At least 1 private cloud and at least 1 public cloud</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2 or more private clouds</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2 or more public clouds</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 bare-metal or virtual environment connected to at least 1 public cloud or private cloud</a:t>
            </a:r>
            <a:endParaRPr/>
          </a:p>
          <a:p>
            <a:pPr marL="228600" lvl="0" indent="-64135"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303" name="Google Shape;30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32</a:t>
            </a:fld>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Multiclouds are a cloud approach made up of more than 1 cloud service, from more than 1 cloud vendor—public or private. All hybrid clouds are multiclouds, but not all multiclouds are hybrid clouds. Multiclouds become hybrid clouds when multiple clouds are connected by some form of integration or orchestration.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community cloud in computing is a collaborative effort in which infrastructure is shared between several organizations from a specific community with common concerns, whether managed internally or by a third-party and hosted internally or externally.</a:t>
            </a:r>
            <a:endParaRPr>
              <a:latin typeface="Times New Roman"/>
              <a:ea typeface="Times New Roman"/>
              <a:cs typeface="Times New Roman"/>
              <a:sym typeface="Times New Roman"/>
            </a:endParaRPr>
          </a:p>
        </p:txBody>
      </p:sp>
      <p:sp>
        <p:nvSpPr>
          <p:cNvPr id="309" name="Google Shape;30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33</a:t>
            </a:fld>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315" name="Google Shape;315;p34"/>
          <p:cNvPicPr preferRelativeResize="0"/>
          <p:nvPr/>
        </p:nvPicPr>
        <p:blipFill rotWithShape="1">
          <a:blip r:embed="rId3">
            <a:alphaModFix/>
          </a:blip>
          <a:srcRect/>
          <a:stretch/>
        </p:blipFill>
        <p:spPr>
          <a:xfrm>
            <a:off x="1622492" y="568036"/>
            <a:ext cx="9308743" cy="59532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118211ce0a3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pic>
        <p:nvPicPr>
          <p:cNvPr id="322" name="Google Shape;322;g118211ce0a3_0_0"/>
          <p:cNvPicPr preferRelativeResize="0"/>
          <p:nvPr/>
        </p:nvPicPr>
        <p:blipFill rotWithShape="1">
          <a:blip r:embed="rId3">
            <a:alphaModFix/>
          </a:blip>
          <a:srcRect/>
          <a:stretch/>
        </p:blipFill>
        <p:spPr>
          <a:xfrm>
            <a:off x="152400" y="152400"/>
            <a:ext cx="10351919" cy="6051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18211ce0a3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pic>
        <p:nvPicPr>
          <p:cNvPr id="329" name="Google Shape;329;g118211ce0a3_0_6"/>
          <p:cNvPicPr preferRelativeResize="0"/>
          <p:nvPr/>
        </p:nvPicPr>
        <p:blipFill rotWithShape="1">
          <a:blip r:embed="rId3">
            <a:alphaModFix/>
          </a:blip>
          <a:srcRect/>
          <a:stretch/>
        </p:blipFill>
        <p:spPr>
          <a:xfrm>
            <a:off x="152400" y="152400"/>
            <a:ext cx="10581948" cy="60515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18211ce0a3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pic>
        <p:nvPicPr>
          <p:cNvPr id="336" name="Google Shape;336;g118211ce0a3_0_12"/>
          <p:cNvPicPr preferRelativeResize="0"/>
          <p:nvPr/>
        </p:nvPicPr>
        <p:blipFill rotWithShape="1">
          <a:blip r:embed="rId3">
            <a:alphaModFix/>
          </a:blip>
          <a:srcRect/>
          <a:stretch/>
        </p:blipFill>
        <p:spPr>
          <a:xfrm>
            <a:off x="152400" y="152400"/>
            <a:ext cx="9304486" cy="60515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8211ce0a3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pic>
        <p:nvPicPr>
          <p:cNvPr id="343" name="Google Shape;343;g118211ce0a3_0_18"/>
          <p:cNvPicPr preferRelativeResize="0"/>
          <p:nvPr/>
        </p:nvPicPr>
        <p:blipFill rotWithShape="1">
          <a:blip r:embed="rId3">
            <a:alphaModFix/>
          </a:blip>
          <a:srcRect/>
          <a:stretch/>
        </p:blipFill>
        <p:spPr>
          <a:xfrm>
            <a:off x="152400" y="152400"/>
            <a:ext cx="11316150" cy="6203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18211ce0a3_0_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
        <p:nvSpPr>
          <p:cNvPr id="350" name="Google Shape;350;g118211ce0a3_0_24"/>
          <p:cNvSpPr txBox="1"/>
          <p:nvPr/>
        </p:nvSpPr>
        <p:spPr>
          <a:xfrm>
            <a:off x="82625" y="462700"/>
            <a:ext cx="11766000" cy="58284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2200"/>
              <a:buFont typeface="Arial"/>
              <a:buNone/>
            </a:pPr>
            <a:r>
              <a:rPr lang="en-US" sz="2200" b="0" i="0" u="none" strike="noStrike" cap="none">
                <a:solidFill>
                  <a:srgbClr val="444444"/>
                </a:solidFill>
                <a:highlight>
                  <a:srgbClr val="FFFFFF"/>
                </a:highlight>
                <a:latin typeface="Montserrat"/>
                <a:ea typeface="Montserrat"/>
                <a:cs typeface="Montserrat"/>
                <a:sym typeface="Montserrat"/>
              </a:rPr>
              <a:t>Top-paying certifications:</a:t>
            </a:r>
            <a:endParaRPr sz="2200" b="0" i="0" u="none" strike="noStrike" cap="none">
              <a:solidFill>
                <a:srgbClr val="444444"/>
              </a:solidFill>
              <a:highlight>
                <a:srgbClr val="FFFFFF"/>
              </a:highlight>
              <a:latin typeface="Montserrat"/>
              <a:ea typeface="Montserrat"/>
              <a:cs typeface="Montserrat"/>
              <a:sym typeface="Montserrat"/>
            </a:endParaRPr>
          </a:p>
          <a:p>
            <a:pPr marL="457200" marR="0" lvl="0" indent="-336550" algn="l" rtl="0">
              <a:lnSpc>
                <a:spcPct val="115000"/>
              </a:lnSpc>
              <a:spcBef>
                <a:spcPts val="130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Google Certified Professional Data Engineer — $171,749</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Google Certified Professional Cloud Architect — $169,029</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AWS Certified Solutions Architect - Associate — $159,033</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CRISC - Certified in Risk and Information Systems Control — $151,995</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CISSP - Certified Information Systems Security Professional — $151,853</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CISM – Certified Information Security Manager — $149,246</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PMP® - Project Management Professional — $148,906</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NCP-MCI - Nutanix Certified Professional - Multicloud Infrastructure — $142,810</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1">
                  <a:extLst>
                    <a:ext uri="{A12FA001-AC4F-418D-AE19-62706E023703}">
                      <ahyp:hlinkClr xmlns:ahyp="http://schemas.microsoft.com/office/drawing/2018/hyperlinkcolor" val="tx"/>
                    </a:ext>
                  </a:extLst>
                </a:hlinkClick>
              </a:rPr>
              <a:t>CISA - Certified Information Systems Auditor — $134,460</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2">
                  <a:extLst>
                    <a:ext uri="{A12FA001-AC4F-418D-AE19-62706E023703}">
                      <ahyp:hlinkClr xmlns:ahyp="http://schemas.microsoft.com/office/drawing/2018/hyperlinkcolor" val="tx"/>
                    </a:ext>
                  </a:extLst>
                </a:hlinkClick>
              </a:rPr>
              <a:t>VCP-DVC - VMware Certified Professional - Data Center Virtualization 2020 — $132,947</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3">
                  <a:extLst>
                    <a:ext uri="{A12FA001-AC4F-418D-AE19-62706E023703}">
                      <ahyp:hlinkClr xmlns:ahyp="http://schemas.microsoft.com/office/drawing/2018/hyperlinkcolor" val="tx"/>
                    </a:ext>
                  </a:extLst>
                </a:hlinkClick>
              </a:rPr>
              <a:t>MCSE: Windows Server — $125,980</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4">
                  <a:extLst>
                    <a:ext uri="{A12FA001-AC4F-418D-AE19-62706E023703}">
                      <ahyp:hlinkClr xmlns:ahyp="http://schemas.microsoft.com/office/drawing/2018/hyperlinkcolor" val="tx"/>
                    </a:ext>
                  </a:extLst>
                </a:hlinkClick>
              </a:rPr>
              <a:t>Microsoft Certified: Azure Administrator Associate — $121,420</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5">
                  <a:extLst>
                    <a:ext uri="{A12FA001-AC4F-418D-AE19-62706E023703}">
                      <ahyp:hlinkClr xmlns:ahyp="http://schemas.microsoft.com/office/drawing/2018/hyperlinkcolor" val="tx"/>
                    </a:ext>
                  </a:extLst>
                </a:hlinkClick>
              </a:rPr>
              <a:t>CCNP Enterprise - Cisco Certified Network Professional - Enterprise — $118,911</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6">
                  <a:extLst>
                    <a:ext uri="{A12FA001-AC4F-418D-AE19-62706E023703}">
                      <ahyp:hlinkClr xmlns:ahyp="http://schemas.microsoft.com/office/drawing/2018/hyperlinkcolor" val="tx"/>
                    </a:ext>
                  </a:extLst>
                </a:hlinkClick>
              </a:rPr>
              <a:t>CCA-V - Citrix Certified Associate - Virtualization — $115,308</a:t>
            </a:r>
            <a:endParaRPr sz="1700" b="0" i="0" u="none" strike="noStrike" cap="none">
              <a:solidFill>
                <a:srgbClr val="141C36"/>
              </a:solidFill>
              <a:highlight>
                <a:srgbClr val="FFFFFF"/>
              </a:highlight>
              <a:latin typeface="Montserrat"/>
              <a:ea typeface="Montserrat"/>
              <a:cs typeface="Montserrat"/>
              <a:sym typeface="Montserrat"/>
            </a:endParaRPr>
          </a:p>
          <a:p>
            <a:pPr marL="457200" marR="0" lvl="0" indent="-336550" algn="l" rtl="0">
              <a:lnSpc>
                <a:spcPct val="115000"/>
              </a:lnSpc>
              <a:spcBef>
                <a:spcPts val="0"/>
              </a:spcBef>
              <a:spcAft>
                <a:spcPts val="0"/>
              </a:spcAft>
              <a:buClr>
                <a:srgbClr val="444444"/>
              </a:buClr>
              <a:buSzPts val="1700"/>
              <a:buFont typeface="Montserrat"/>
              <a:buAutoNum type="arabicPeriod"/>
            </a:pPr>
            <a:r>
              <a:rPr lang="en-US" sz="1700" b="0" i="0" u="none" strike="noStrike" cap="none">
                <a:solidFill>
                  <a:srgbClr val="141C36"/>
                </a:solidFill>
                <a:highlight>
                  <a:srgbClr val="FFFFFF"/>
                </a:highlight>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CompTIA Security+ — $110,974</a:t>
            </a:r>
            <a:endParaRPr sz="1700" b="0" i="0" u="none" strike="noStrike" cap="none">
              <a:solidFill>
                <a:srgbClr val="141C36"/>
              </a:solidFill>
              <a:highlight>
                <a:srgbClr val="FFFFFF"/>
              </a:highlight>
              <a:latin typeface="Montserrat"/>
              <a:ea typeface="Montserrat"/>
              <a:cs typeface="Montserrat"/>
              <a:sym typeface="Montserrat"/>
            </a:endParaRPr>
          </a:p>
          <a:p>
            <a:pPr marL="0" marR="0" lvl="0" indent="0" algn="l" rtl="0">
              <a:lnSpc>
                <a:spcPct val="115000"/>
              </a:lnSpc>
              <a:spcBef>
                <a:spcPts val="2300"/>
              </a:spcBef>
              <a:spcAft>
                <a:spcPts val="2300"/>
              </a:spcAft>
              <a:buClr>
                <a:srgbClr val="000000"/>
              </a:buClr>
              <a:buSzPts val="1700"/>
              <a:buFont typeface="Arial"/>
              <a:buNone/>
            </a:pPr>
            <a:r>
              <a:rPr lang="en-US" sz="1700" b="0" i="0" u="none" strike="noStrike" cap="none">
                <a:solidFill>
                  <a:srgbClr val="141C36"/>
                </a:solidFill>
                <a:highlight>
                  <a:srgbClr val="FFFFFF"/>
                </a:highlight>
                <a:latin typeface="Montserrat"/>
                <a:ea typeface="Montserrat"/>
                <a:cs typeface="Montserrat"/>
                <a:sym typeface="Montserrat"/>
              </a:rPr>
              <a:t>Source: </a:t>
            </a:r>
            <a:r>
              <a:rPr lang="en-US" sz="1600" b="0" i="0" u="sng" strike="noStrike" cap="none">
                <a:solidFill>
                  <a:schemeClr val="hlink"/>
                </a:solidFill>
                <a:latin typeface="Arial"/>
                <a:ea typeface="Arial"/>
                <a:cs typeface="Arial"/>
                <a:sym typeface="Arial"/>
                <a:hlinkClick r:id="rId18"/>
              </a:rPr>
              <a:t>15 Highest-Paying IT Certifications in 2021 | Global Knowledge</a:t>
            </a:r>
            <a:endParaRPr sz="1700" b="0" i="0" u="none" strike="noStrike" cap="none">
              <a:solidFill>
                <a:srgbClr val="141C36"/>
              </a:solidFill>
              <a:highlight>
                <a:srgbClr val="FFFFFF"/>
              </a:highlight>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38200" y="15730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Different Perspectives on CC</a:t>
            </a:r>
            <a:endParaRPr>
              <a:latin typeface="Times New Roman"/>
              <a:ea typeface="Times New Roman"/>
              <a:cs typeface="Times New Roman"/>
              <a:sym typeface="Times New Roman"/>
            </a:endParaRPr>
          </a:p>
        </p:txBody>
      </p:sp>
      <p:sp>
        <p:nvSpPr>
          <p:cNvPr id="109" name="Google Shape;109;p4"/>
          <p:cNvSpPr txBox="1">
            <a:spLocks noGrp="1"/>
          </p:cNvSpPr>
          <p:nvPr>
            <p:ph type="body" idx="1"/>
          </p:nvPr>
        </p:nvSpPr>
        <p:spPr>
          <a:xfrm>
            <a:off x="727364" y="1174462"/>
            <a:ext cx="10515600" cy="4351338"/>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Cloud computing is named as such because the information being accessed is found remotely in the cloud or a virtual space. Companies that provide cloud services enable users to store files and applications on remote servers and then access all the data via the Internet.</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Businesses can employ cloud computing in different ways. Some users maintain all apps and data on the cloud, while others use a hybrid model, keeping certain apps and data on private servers and others on the cloud.</a:t>
            </a:r>
            <a:endParaRPr/>
          </a:p>
          <a:p>
            <a:pPr marL="0" lvl="0" indent="0" algn="just" rtl="0">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When it comes to providing services, the big players in the corporate computing sphere include:</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Google Cloud</a:t>
            </a:r>
            <a:endParaRPr/>
          </a:p>
          <a:p>
            <a:pPr marL="228600" lvl="0" indent="-228600" algn="just" rtl="0">
              <a:lnSpc>
                <a:spcPct val="90000"/>
              </a:lnSpc>
              <a:spcBef>
                <a:spcPts val="1000"/>
              </a:spcBef>
              <a:spcAft>
                <a:spcPts val="0"/>
              </a:spcAft>
              <a:buClr>
                <a:schemeClr val="dk1"/>
              </a:buClr>
              <a:buSzPts val="2400"/>
              <a:buChar char="•"/>
            </a:pPr>
            <a:r>
              <a:rPr lang="en-US" sz="2400" u="sng">
                <a:solidFill>
                  <a:schemeClr val="hlink"/>
                </a:solidFill>
                <a:latin typeface="Times New Roman"/>
                <a:ea typeface="Times New Roman"/>
                <a:cs typeface="Times New Roman"/>
                <a:sym typeface="Times New Roman"/>
                <a:hlinkClick r:id="rId3"/>
              </a:rPr>
              <a:t>Amazon Web Services</a:t>
            </a:r>
            <a:r>
              <a:rPr lang="en-US" sz="2400">
                <a:latin typeface="Times New Roman"/>
                <a:ea typeface="Times New Roman"/>
                <a:cs typeface="Times New Roman"/>
                <a:sym typeface="Times New Roman"/>
              </a:rPr>
              <a:t> (AWS)</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Microsoft Azure</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IBM Cloud</a:t>
            </a:r>
            <a:endParaRPr/>
          </a:p>
          <a:p>
            <a:pPr marL="228600" lvl="0" indent="-228600" algn="just" rtl="0">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Alibaba Cloud</a:t>
            </a:r>
            <a:endParaRPr sz="2400">
              <a:latin typeface="Times New Roman"/>
              <a:ea typeface="Times New Roman"/>
              <a:cs typeface="Times New Roman"/>
              <a:sym typeface="Times New Roman"/>
            </a:endParaRPr>
          </a:p>
        </p:txBody>
      </p:sp>
      <p:sp>
        <p:nvSpPr>
          <p:cNvPr id="110" name="Google Shape;1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a:t>
            </a:fld>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Assignment 2</a:t>
            </a:r>
            <a:endParaRPr>
              <a:latin typeface="Times New Roman"/>
              <a:ea typeface="Times New Roman"/>
              <a:cs typeface="Times New Roman"/>
              <a:sym typeface="Times New Roman"/>
            </a:endParaRPr>
          </a:p>
        </p:txBody>
      </p:sp>
      <p:sp>
        <p:nvSpPr>
          <p:cNvPr id="356" name="Google Shape;356;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Explain Cloud Computing with different Perspectives using suitable case study.</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Total cost of ownership (TCO) with suitable case study.</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Describe Characteristics of cloud computing as per NIST with suitable examples.</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Analyze Cloud Computing Reference Model with suitable diagram.</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Briefly explain Distributed Systems, Virtualization, Web 2.0, Service-Oriented Computing, and Utility-Oriented Computing.</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Briefly explain Amazon Web Services (AWS), Google AppEngine, Microsoft Azure, Hadoop, Force.com and Salesforce.com.</a:t>
            </a: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357" name="Google Shape;35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40</a:t>
            </a:fld>
            <a:endParaRPr>
              <a:latin typeface="Times New Roman"/>
              <a:ea typeface="Times New Roman"/>
              <a:cs typeface="Times New Roman"/>
              <a:sym typeface="Times New Roman"/>
            </a:endParaRPr>
          </a:p>
        </p:txBody>
      </p:sp>
      <p:sp>
        <p:nvSpPr>
          <p:cNvPr id="358" name="Google Shape;358;p35"/>
          <p:cNvSpPr/>
          <p:nvPr/>
        </p:nvSpPr>
        <p:spPr>
          <a:xfrm>
            <a:off x="2420153" y="6081067"/>
            <a:ext cx="735169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Submission link: </a:t>
            </a: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https://forms.gle/QEge4junT8wYZ5hQ7</a:t>
            </a: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Presentation</a:t>
            </a:r>
            <a:endParaRPr>
              <a:latin typeface="Times New Roman"/>
              <a:ea typeface="Times New Roman"/>
              <a:cs typeface="Times New Roman"/>
              <a:sym typeface="Times New Roman"/>
            </a:endParaRPr>
          </a:p>
        </p:txBody>
      </p:sp>
      <p:sp>
        <p:nvSpPr>
          <p:cNvPr id="364" name="Google Shape;364;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Case study on Distributed Systems,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Virtualization,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Web 2.0,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Service-Oriented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Utility-Oriented Computing,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Amazon Web Services (AWS),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Google AppEngine,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Microsoft Azure,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Hadoop,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Force.com </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Case study on Salesforce.com</a:t>
            </a:r>
            <a:endParaRPr>
              <a:latin typeface="Times New Roman"/>
              <a:ea typeface="Times New Roman"/>
              <a:cs typeface="Times New Roman"/>
              <a:sym typeface="Times New Roman"/>
            </a:endParaRPr>
          </a:p>
          <a:p>
            <a:pPr marL="228600" lvl="0" indent="-7747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365" name="Google Shape;36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41</a:t>
            </a:fld>
            <a:endParaRPr>
              <a:latin typeface="Times New Roman"/>
              <a:ea typeface="Times New Roman"/>
              <a:cs typeface="Times New Roman"/>
              <a:sym typeface="Times New Roman"/>
            </a:endParaRPr>
          </a:p>
        </p:txBody>
      </p:sp>
      <p:sp>
        <p:nvSpPr>
          <p:cNvPr id="366" name="Google Shape;366;p36"/>
          <p:cNvSpPr/>
          <p:nvPr/>
        </p:nvSpPr>
        <p:spPr>
          <a:xfrm>
            <a:off x="1791776" y="6050290"/>
            <a:ext cx="860844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Submission link: </a:t>
            </a:r>
            <a:r>
              <a:rPr lang="en-US" sz="28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https://forms.gle/mj8Q82t1XWPTFXyc9</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Unit - II</a:t>
            </a:r>
            <a:endParaRPr>
              <a:latin typeface="Times New Roman"/>
              <a:ea typeface="Times New Roman"/>
              <a:cs typeface="Times New Roman"/>
              <a:sym typeface="Times New Roman"/>
            </a:endParaRPr>
          </a:p>
        </p:txBody>
      </p:sp>
      <p:sp>
        <p:nvSpPr>
          <p:cNvPr id="372" name="Google Shape;372;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Virtualization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Introduction, Characteristics of Virtualized Environments, Taxonomy of Virtualization Techniques, Execution Virtualization, Types of hardware virtualization: Full virtualization - partial virtualization - para virtualization</a:t>
            </a:r>
            <a:endParaRPr>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Desktop virtualization: Software virtualization – Memory virtualization - Storage virtualization – Data Virtualization – Network virtualization, Virtualization and Cloud Computing, Pros and Cons of Virtualization, Technology Examples, Xen: Para virtualization, VMware: Full Virtualization, Microsoft Hyper-V.</a:t>
            </a:r>
            <a:endParaRPr>
              <a:latin typeface="Times New Roman"/>
              <a:ea typeface="Times New Roman"/>
              <a:cs typeface="Times New Roman"/>
              <a:sym typeface="Times New Roman"/>
            </a:endParaRPr>
          </a:p>
        </p:txBody>
      </p:sp>
      <p:sp>
        <p:nvSpPr>
          <p:cNvPr id="373" name="Google Shape;37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42</a:t>
            </a:fld>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Virtualization in Cloud Computing and Types</a:t>
            </a:r>
            <a:endParaRPr>
              <a:latin typeface="Times New Roman"/>
              <a:ea typeface="Times New Roman"/>
              <a:cs typeface="Times New Roman"/>
              <a:sym typeface="Times New Roman"/>
            </a:endParaRPr>
          </a:p>
        </p:txBody>
      </p:sp>
      <p:sp>
        <p:nvSpPr>
          <p:cNvPr id="379" name="Google Shape;379;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Virtualization is a technique of how to separate a service from the underlying physical delivery of that service.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the process of creating a virtual version of something like computer hardware.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was initially developed during the mainframe era. It involves using specialized software to create a virtual or software-created version of a computing resource rather than the actual version of the same resource.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With the help of Virtualization, multiple operating systems and applications can run on same machine and its same hardware at the same time, increasing the utilization and flexibility of hardware. </a:t>
            </a:r>
            <a:endParaRPr>
              <a:latin typeface="Times New Roman"/>
              <a:ea typeface="Times New Roman"/>
              <a:cs typeface="Times New Roman"/>
              <a:sym typeface="Times New Roman"/>
            </a:endParaRPr>
          </a:p>
        </p:txBody>
      </p:sp>
      <p:sp>
        <p:nvSpPr>
          <p:cNvPr id="380" name="Google Shape;38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43</a:t>
            </a:fld>
            <a:endParaRPr>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pic>
        <p:nvPicPr>
          <p:cNvPr id="386" name="Google Shape;386;p39"/>
          <p:cNvPicPr preferRelativeResize="0"/>
          <p:nvPr/>
        </p:nvPicPr>
        <p:blipFill rotWithShape="1">
          <a:blip r:embed="rId3">
            <a:alphaModFix/>
          </a:blip>
          <a:srcRect/>
          <a:stretch/>
        </p:blipFill>
        <p:spPr>
          <a:xfrm>
            <a:off x="2793626" y="546847"/>
            <a:ext cx="5946961" cy="594696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BENEFITS OF VIRTUALIZATION </a:t>
            </a:r>
            <a:endParaRPr>
              <a:latin typeface="Times New Roman"/>
              <a:ea typeface="Times New Roman"/>
              <a:cs typeface="Times New Roman"/>
              <a:sym typeface="Times New Roman"/>
            </a:endParaRPr>
          </a:p>
        </p:txBody>
      </p:sp>
      <p:sp>
        <p:nvSpPr>
          <p:cNvPr id="392" name="Google Shape;392;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More flexible and efficient allocation of resources.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Enhance development productivity.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lowers the cost of IT infrastructure.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Remote access and rapid scalability.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High availability and disaster recovery.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Pay peruse of the IT infrastructure on demand.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Enables running multiple operating systems. </a:t>
            </a:r>
            <a:endParaRPr>
              <a:latin typeface="Times New Roman"/>
              <a:ea typeface="Times New Roman"/>
              <a:cs typeface="Times New Roman"/>
              <a:sym typeface="Times New Roman"/>
            </a:endParaRPr>
          </a:p>
        </p:txBody>
      </p:sp>
      <p:sp>
        <p:nvSpPr>
          <p:cNvPr id="393" name="Google Shape;393;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45</a:t>
            </a:fld>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Types of Virtualization</a:t>
            </a:r>
            <a:endParaRPr>
              <a:latin typeface="Times New Roman"/>
              <a:ea typeface="Times New Roman"/>
              <a:cs typeface="Times New Roman"/>
              <a:sym typeface="Times New Roman"/>
            </a:endParaRPr>
          </a:p>
        </p:txBody>
      </p:sp>
      <p:sp>
        <p:nvSpPr>
          <p:cNvPr id="399" name="Google Shape;399;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Application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Network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Desktop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Storage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Server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Data virtualization.</a:t>
            </a:r>
            <a:endParaRPr>
              <a:latin typeface="Times New Roman"/>
              <a:ea typeface="Times New Roman"/>
              <a:cs typeface="Times New Roman"/>
              <a:sym typeface="Times New Roman"/>
            </a:endParaRPr>
          </a:p>
        </p:txBody>
      </p:sp>
      <p:sp>
        <p:nvSpPr>
          <p:cNvPr id="400" name="Google Shape;40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46</a:t>
            </a:fld>
            <a:endParaRPr>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Application Virtualization</a:t>
            </a:r>
            <a:endParaRPr>
              <a:latin typeface="Times New Roman"/>
              <a:ea typeface="Times New Roman"/>
              <a:cs typeface="Times New Roman"/>
              <a:sym typeface="Times New Roman"/>
            </a:endParaRPr>
          </a:p>
        </p:txBody>
      </p:sp>
      <p:sp>
        <p:nvSpPr>
          <p:cNvPr id="406" name="Google Shape;406;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Application virtualization helps a user to have remote access of an application from a server.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server stores all personal information and other characteristics of the application but can still run on a local workstation through the internet.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Example of this would be a user who needs to run two different versions of the same software.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Technologies that use application virtualization are hosted applications and packaged applications. </a:t>
            </a:r>
            <a:endParaRPr>
              <a:latin typeface="Times New Roman"/>
              <a:ea typeface="Times New Roman"/>
              <a:cs typeface="Times New Roman"/>
              <a:sym typeface="Times New Roman"/>
            </a:endParaRPr>
          </a:p>
        </p:txBody>
      </p:sp>
      <p:sp>
        <p:nvSpPr>
          <p:cNvPr id="407" name="Google Shape;40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47</a:t>
            </a:fld>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Network Virtualization</a:t>
            </a:r>
            <a:endParaRPr>
              <a:latin typeface="Times New Roman"/>
              <a:ea typeface="Times New Roman"/>
              <a:cs typeface="Times New Roman"/>
              <a:sym typeface="Times New Roman"/>
            </a:endParaRPr>
          </a:p>
        </p:txBody>
      </p:sp>
      <p:sp>
        <p:nvSpPr>
          <p:cNvPr id="413" name="Google Shape;41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ability to run multiple virtual networks with each has a separate control and data plan.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 It co-exists together on top of one physical network.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can be managed by individual parties that potentially confidential to each other.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Network virtualization provides a facility to create and provision virtual networks—logical switches, routers, firewalls, load balancer, Virtual Private Network (VPN), and workload security within days or even in weeks. </a:t>
            </a:r>
            <a:endParaRPr>
              <a:latin typeface="Times New Roman"/>
              <a:ea typeface="Times New Roman"/>
              <a:cs typeface="Times New Roman"/>
              <a:sym typeface="Times New Roman"/>
            </a:endParaRPr>
          </a:p>
        </p:txBody>
      </p:sp>
      <p:sp>
        <p:nvSpPr>
          <p:cNvPr id="414" name="Google Shape;41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48</a:t>
            </a:fld>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Desktop Virtualization</a:t>
            </a:r>
            <a:endParaRPr>
              <a:latin typeface="Times New Roman"/>
              <a:ea typeface="Times New Roman"/>
              <a:cs typeface="Times New Roman"/>
              <a:sym typeface="Times New Roman"/>
            </a:endParaRPr>
          </a:p>
        </p:txBody>
      </p:sp>
      <p:sp>
        <p:nvSpPr>
          <p:cNvPr id="420" name="Google Shape;420;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Desktop virtualization allows the users’ OS to be remotely stored on a server in the data centre.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allows the user to access their desktop virtually, from any location by a different machine.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Users who want specific operating systems other than Windows Server will need to have a virtual desktop.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Main benefits of desktop virtualization are user mobility, portability, easy management of software installation, updates, and patches. </a:t>
            </a:r>
            <a:endParaRPr>
              <a:latin typeface="Times New Roman"/>
              <a:ea typeface="Times New Roman"/>
              <a:cs typeface="Times New Roman"/>
              <a:sym typeface="Times New Roman"/>
            </a:endParaRPr>
          </a:p>
        </p:txBody>
      </p:sp>
      <p:sp>
        <p:nvSpPr>
          <p:cNvPr id="421" name="Google Shape;42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49</a:t>
            </a:fld>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Different Stakeholders in CC</a:t>
            </a:r>
            <a:endParaRPr>
              <a:latin typeface="Times New Roman"/>
              <a:ea typeface="Times New Roman"/>
              <a:cs typeface="Times New Roman"/>
              <a:sym typeface="Times New Roman"/>
            </a:endParaRPr>
          </a:p>
        </p:txBody>
      </p:sp>
      <p:sp>
        <p:nvSpPr>
          <p:cNvPr id="116" name="Google Shape;116;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NIST Cloud Computing reference architecture defines five major performers: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Cloud Provider</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Cloud Carrier</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Cloud Broker</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Cloud Auditor</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Cloud Consumer</a:t>
            </a:r>
            <a:endParaRPr>
              <a:latin typeface="Times New Roman"/>
              <a:ea typeface="Times New Roman"/>
              <a:cs typeface="Times New Roman"/>
              <a:sym typeface="Times New Roman"/>
            </a:endParaRPr>
          </a:p>
        </p:txBody>
      </p:sp>
      <p:sp>
        <p:nvSpPr>
          <p:cNvPr id="117" name="Google Shape;11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a:t>
            </a:fld>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Storage Virtualization</a:t>
            </a:r>
            <a:endParaRPr>
              <a:latin typeface="Times New Roman"/>
              <a:ea typeface="Times New Roman"/>
              <a:cs typeface="Times New Roman"/>
              <a:sym typeface="Times New Roman"/>
            </a:endParaRPr>
          </a:p>
        </p:txBody>
      </p:sp>
      <p:sp>
        <p:nvSpPr>
          <p:cNvPr id="427" name="Google Shape;427;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Storage virtualization is an array of servers that are managed by a virtual storage system.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servers aren’t aware of exactly where their data is stored, and instead function more like worker bees in a hive.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makes managing storage from multiple sources to be managed and utilized as a single repository.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Storage virtualization software maintains smooth operations, consistent performance and a continuous suite of advanced functions despite changes, break down and differences in the underlying equipment. </a:t>
            </a:r>
            <a:endParaRPr>
              <a:latin typeface="Times New Roman"/>
              <a:ea typeface="Times New Roman"/>
              <a:cs typeface="Times New Roman"/>
              <a:sym typeface="Times New Roman"/>
            </a:endParaRPr>
          </a:p>
        </p:txBody>
      </p:sp>
      <p:sp>
        <p:nvSpPr>
          <p:cNvPr id="428" name="Google Shape;42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50</a:t>
            </a:fld>
            <a:endParaRPr>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Server Virtualization</a:t>
            </a:r>
            <a:endParaRPr>
              <a:latin typeface="Times New Roman"/>
              <a:ea typeface="Times New Roman"/>
              <a:cs typeface="Times New Roman"/>
              <a:sym typeface="Times New Roman"/>
            </a:endParaRPr>
          </a:p>
        </p:txBody>
      </p:sp>
      <p:sp>
        <p:nvSpPr>
          <p:cNvPr id="434" name="Google Shape;434;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This is a kind of virtualization in which masking of server resources takes place.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Here, the central-server(physical server) is divided into multiple different virtual servers by changing the identity number, processors.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So, each system can operate its own operating systems in isolate manner.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Where each sub-server knows the identity of the central server.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It causes an increase in the performance and reduces the operating cost by the deployment of main server resources into a sub-server resource.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It’s beneficial in virtual migration, reduce energy consumption, reduce infrastructural cost, etc.</a:t>
            </a:r>
            <a:endParaRPr>
              <a:latin typeface="Times New Roman"/>
              <a:ea typeface="Times New Roman"/>
              <a:cs typeface="Times New Roman"/>
              <a:sym typeface="Times New Roman"/>
            </a:endParaRPr>
          </a:p>
        </p:txBody>
      </p:sp>
      <p:sp>
        <p:nvSpPr>
          <p:cNvPr id="435" name="Google Shape;43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51</a:t>
            </a:fld>
            <a:endParaRPr>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Data virtualization</a:t>
            </a:r>
            <a:endParaRPr>
              <a:latin typeface="Times New Roman"/>
              <a:ea typeface="Times New Roman"/>
              <a:cs typeface="Times New Roman"/>
              <a:sym typeface="Times New Roman"/>
            </a:endParaRPr>
          </a:p>
        </p:txBody>
      </p:sp>
      <p:sp>
        <p:nvSpPr>
          <p:cNvPr id="441" name="Google Shape;44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This is the kind of virtualization in which the data is collected from various sources and managed that at a single place without knowing more about the technical information like how data is collected, stored &amp; formatted then arranged that data logically so that its virtual view can be accessed by its interested people and stakeholders, and users through the various cloud services remotely. Many big giant companies are providing their services like Oracle, IBM, At scale, Cdata, etc.</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 It can be used to performing various kind of tasks such as:</a:t>
            </a:r>
            <a:endParaRPr/>
          </a:p>
          <a:p>
            <a:pPr marL="685800" lvl="1" indent="-228600" algn="l" rtl="0">
              <a:lnSpc>
                <a:spcPct val="90000"/>
              </a:lnSpc>
              <a:spcBef>
                <a:spcPts val="500"/>
              </a:spcBef>
              <a:spcAft>
                <a:spcPts val="0"/>
              </a:spcAft>
              <a:buClr>
                <a:schemeClr val="dk1"/>
              </a:buClr>
              <a:buSzPct val="100000"/>
              <a:buChar char="•"/>
            </a:pPr>
            <a:r>
              <a:rPr lang="en-US" b="1">
                <a:latin typeface="Times New Roman"/>
                <a:ea typeface="Times New Roman"/>
                <a:cs typeface="Times New Roman"/>
                <a:sym typeface="Times New Roman"/>
              </a:rPr>
              <a:t>Data-integration</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ct val="100000"/>
              <a:buChar char="•"/>
            </a:pPr>
            <a:r>
              <a:rPr lang="en-US" b="1">
                <a:latin typeface="Times New Roman"/>
                <a:ea typeface="Times New Roman"/>
                <a:cs typeface="Times New Roman"/>
                <a:sym typeface="Times New Roman"/>
              </a:rPr>
              <a:t>Business-integration</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ct val="100000"/>
              <a:buChar char="•"/>
            </a:pPr>
            <a:r>
              <a:rPr lang="en-US" b="1">
                <a:latin typeface="Times New Roman"/>
                <a:ea typeface="Times New Roman"/>
                <a:cs typeface="Times New Roman"/>
                <a:sym typeface="Times New Roman"/>
              </a:rPr>
              <a:t>Service-oriented architecture data-services</a:t>
            </a:r>
            <a:endParaRPr>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ct val="100000"/>
              <a:buChar char="•"/>
            </a:pPr>
            <a:r>
              <a:rPr lang="en-US" b="1">
                <a:latin typeface="Times New Roman"/>
                <a:ea typeface="Times New Roman"/>
                <a:cs typeface="Times New Roman"/>
                <a:sym typeface="Times New Roman"/>
              </a:rPr>
              <a:t>Searching organizational data</a:t>
            </a:r>
            <a:endParaRPr>
              <a:latin typeface="Times New Roman"/>
              <a:ea typeface="Times New Roman"/>
              <a:cs typeface="Times New Roman"/>
              <a:sym typeface="Times New Roman"/>
            </a:endParaRPr>
          </a:p>
          <a:p>
            <a:pPr marL="228600" lvl="0" indent="-64135"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442" name="Google Shape;44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52</a:t>
            </a:fld>
            <a:endParaRPr>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Difference between Full Virtualization and Paravirtualization</a:t>
            </a:r>
            <a:endParaRPr>
              <a:latin typeface="Times New Roman"/>
              <a:ea typeface="Times New Roman"/>
              <a:cs typeface="Times New Roman"/>
              <a:sym typeface="Times New Roman"/>
            </a:endParaRPr>
          </a:p>
        </p:txBody>
      </p:sp>
      <p:sp>
        <p:nvSpPr>
          <p:cNvPr id="448" name="Google Shape;44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53</a:t>
            </a:fld>
            <a:endParaRPr>
              <a:latin typeface="Times New Roman"/>
              <a:ea typeface="Times New Roman"/>
              <a:cs typeface="Times New Roman"/>
              <a:sym typeface="Times New Roman"/>
            </a:endParaRPr>
          </a:p>
        </p:txBody>
      </p:sp>
      <p:sp>
        <p:nvSpPr>
          <p:cNvPr id="449" name="Google Shape;449;p48"/>
          <p:cNvSpPr/>
          <p:nvPr/>
        </p:nvSpPr>
        <p:spPr>
          <a:xfrm>
            <a:off x="838199" y="1965555"/>
            <a:ext cx="6261848" cy="46782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Full Virtualization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Full Virtualization was introduced by IBM in the year 1966. It is the first software solution of server virtualization and uses binary translation and direct approach technique. In full virtualization, guest OS is completely isolated by the virtual machine from the virtualization layer and hardware. Microsoft and Parallels systems are examples of full virtualization.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pic>
        <p:nvPicPr>
          <p:cNvPr id="450" name="Google Shape;450;p48"/>
          <p:cNvPicPr preferRelativeResize="0"/>
          <p:nvPr/>
        </p:nvPicPr>
        <p:blipFill rotWithShape="1">
          <a:blip r:embed="rId3">
            <a:alphaModFix/>
          </a:blip>
          <a:srcRect/>
          <a:stretch/>
        </p:blipFill>
        <p:spPr>
          <a:xfrm>
            <a:off x="7328647" y="1690688"/>
            <a:ext cx="4348162" cy="348643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54</a:t>
            </a:fld>
            <a:endParaRPr>
              <a:latin typeface="Times New Roman"/>
              <a:ea typeface="Times New Roman"/>
              <a:cs typeface="Times New Roman"/>
              <a:sym typeface="Times New Roman"/>
            </a:endParaRPr>
          </a:p>
        </p:txBody>
      </p:sp>
      <p:sp>
        <p:nvSpPr>
          <p:cNvPr id="456" name="Google Shape;456;p49"/>
          <p:cNvSpPr/>
          <p:nvPr/>
        </p:nvSpPr>
        <p:spPr>
          <a:xfrm>
            <a:off x="936811" y="1342650"/>
            <a:ext cx="6096000" cy="4401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73239"/>
                </a:solidFill>
                <a:latin typeface="Times New Roman"/>
                <a:ea typeface="Times New Roman"/>
                <a:cs typeface="Times New Roman"/>
                <a:sym typeface="Times New Roman"/>
              </a:rPr>
              <a:t>Paravirtualization :</a:t>
            </a:r>
            <a:br>
              <a:rPr lang="en-US" sz="2800" b="0" i="0" u="none" strike="noStrike" cap="none">
                <a:solidFill>
                  <a:schemeClr val="dk1"/>
                </a:solidFill>
                <a:latin typeface="Times New Roman"/>
                <a:ea typeface="Times New Roman"/>
                <a:cs typeface="Times New Roman"/>
                <a:sym typeface="Times New Roman"/>
              </a:rPr>
            </a:br>
            <a:r>
              <a:rPr lang="en-US" sz="2800" b="0" i="0" u="none" strike="noStrike" cap="none">
                <a:solidFill>
                  <a:srgbClr val="273239"/>
                </a:solidFill>
                <a:latin typeface="Times New Roman"/>
                <a:ea typeface="Times New Roman"/>
                <a:cs typeface="Times New Roman"/>
                <a:sym typeface="Times New Roman"/>
              </a:rPr>
              <a:t>Paravirtualization is the category of CPU virtualization which uses hypercalls for operations to handle instructions at compile time. In paravirtualization, guest OS is not completely isolated but it is partially isolated by the virtual machine from the virtualization layer and hardware. VMware and Xen are some examples of paravirtualization.</a:t>
            </a:r>
            <a:endParaRPr sz="2800" b="0" i="0" u="none" strike="noStrike" cap="none">
              <a:solidFill>
                <a:schemeClr val="dk1"/>
              </a:solidFill>
              <a:latin typeface="Times New Roman"/>
              <a:ea typeface="Times New Roman"/>
              <a:cs typeface="Times New Roman"/>
              <a:sym typeface="Times New Roman"/>
            </a:endParaRPr>
          </a:p>
        </p:txBody>
      </p:sp>
      <p:pic>
        <p:nvPicPr>
          <p:cNvPr id="457" name="Google Shape;457;p49"/>
          <p:cNvPicPr preferRelativeResize="0"/>
          <p:nvPr/>
        </p:nvPicPr>
        <p:blipFill rotWithShape="1">
          <a:blip r:embed="rId3">
            <a:alphaModFix/>
          </a:blip>
          <a:srcRect/>
          <a:stretch/>
        </p:blipFill>
        <p:spPr>
          <a:xfrm>
            <a:off x="7032811" y="952780"/>
            <a:ext cx="4878761" cy="4791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latin typeface="Times New Roman"/>
                <a:ea typeface="Times New Roman"/>
                <a:cs typeface="Times New Roman"/>
                <a:sym typeface="Times New Roman"/>
              </a:rPr>
              <a:t>55</a:t>
            </a:fld>
            <a:endParaRPr sz="1400">
              <a:latin typeface="Times New Roman"/>
              <a:ea typeface="Times New Roman"/>
              <a:cs typeface="Times New Roman"/>
              <a:sym typeface="Times New Roman"/>
            </a:endParaRPr>
          </a:p>
        </p:txBody>
      </p:sp>
      <p:graphicFrame>
        <p:nvGraphicFramePr>
          <p:cNvPr id="463" name="Google Shape;463;p50"/>
          <p:cNvGraphicFramePr/>
          <p:nvPr/>
        </p:nvGraphicFramePr>
        <p:xfrm>
          <a:off x="1082667" y="669175"/>
          <a:ext cx="3000000" cy="3000000"/>
        </p:xfrm>
        <a:graphic>
          <a:graphicData uri="http://schemas.openxmlformats.org/drawingml/2006/table">
            <a:tbl>
              <a:tblPr>
                <a:noFill/>
                <a:tableStyleId>{3F8551A0-BF31-446D-8152-F20F73FF3890}</a:tableStyleId>
              </a:tblPr>
              <a:tblGrid>
                <a:gridCol w="5039200">
                  <a:extLst>
                    <a:ext uri="{9D8B030D-6E8A-4147-A177-3AD203B41FA5}">
                      <a16:colId xmlns:a16="http://schemas.microsoft.com/office/drawing/2014/main" val="20000"/>
                    </a:ext>
                  </a:extLst>
                </a:gridCol>
                <a:gridCol w="5039200">
                  <a:extLst>
                    <a:ext uri="{9D8B030D-6E8A-4147-A177-3AD203B41FA5}">
                      <a16:colId xmlns:a16="http://schemas.microsoft.com/office/drawing/2014/main" val="20001"/>
                    </a:ext>
                  </a:extLst>
                </a:gridCol>
              </a:tblGrid>
              <a:tr h="298425">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Full Virtualization</a:t>
                      </a:r>
                      <a:endParaRPr sz="1400" u="none" strike="noStrike" cap="none"/>
                    </a:p>
                  </a:txBody>
                  <a:tcPr marL="56475" marR="56475" marT="56475" marB="564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Paravirtualization</a:t>
                      </a:r>
                      <a:endParaRPr sz="1400" u="none" strike="noStrike" cap="none"/>
                    </a:p>
                  </a:txBody>
                  <a:tcPr marL="56475" marR="56475" marT="56475" marB="564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3232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In Full virtualization, virtual machine permit the execution of the instructions with running of unmodified OS in an entire isolated way.</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In paravirtualization, virtual machine does not implement full isolation of OS but rather provides a different API which is utilized when OS is subjected to alteration.</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6015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Full Virtualization is less secure.</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While the Paravirtualization is more secure than the Full Virtualization.</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90090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Full Virtualization uses binary translation and direct approach as a technique for operations.</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While Paravirtualization uses hypercalls at compile time for operations.</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76015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Full Virtualization is slow than paravirtualization in operation.</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Paravirtualization is faster in operation as compared to full virtualization.</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619375">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Full Virtualization is more portable and compatible.</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Paravirtualization is less portable and compatible.</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760150">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Examples of full virtualization are Microsoft and Parallels systems.</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Examples of paravirtualization are VMware and Xen.</a:t>
                      </a:r>
                      <a:endParaRPr sz="1400" u="none" strike="noStrike" cap="none"/>
                    </a:p>
                  </a:txBody>
                  <a:tcPr marL="56475" marR="56475" marT="79075" marB="790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64" name="Google Shape;464;p50"/>
          <p:cNvSpPr/>
          <p:nvPr/>
        </p:nvSpPr>
        <p:spPr>
          <a:xfrm>
            <a:off x="1082667" y="128917"/>
            <a:ext cx="9843272" cy="677108"/>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73239"/>
              </a:buClr>
              <a:buSzPts val="2400"/>
              <a:buFont typeface="Times New Roman"/>
              <a:buNone/>
            </a:pPr>
            <a:r>
              <a:rPr lang="en-US" sz="2400" b="0" i="0" u="none" strike="noStrike" cap="none">
                <a:solidFill>
                  <a:srgbClr val="273239"/>
                </a:solidFill>
                <a:latin typeface="Times New Roman"/>
                <a:ea typeface="Times New Roman"/>
                <a:cs typeface="Times New Roman"/>
                <a:sym typeface="Times New Roman"/>
              </a:rPr>
              <a:t>The difference between Full Virtualization and Paravirtualization are as follows</a:t>
            </a:r>
            <a:r>
              <a:rPr lang="en-US" sz="1400" b="0" i="0" u="none" strike="noStrike" cap="none">
                <a:solidFill>
                  <a:srgbClr val="273239"/>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Partial Virtualization</a:t>
            </a:r>
            <a:endParaRPr>
              <a:latin typeface="Times New Roman"/>
              <a:ea typeface="Times New Roman"/>
              <a:cs typeface="Times New Roman"/>
              <a:sym typeface="Times New Roman"/>
            </a:endParaRPr>
          </a:p>
        </p:txBody>
      </p:sp>
      <p:sp>
        <p:nvSpPr>
          <p:cNvPr id="470" name="Google Shape;470;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When entire operating systems cannot run in the </a:t>
            </a:r>
            <a:r>
              <a:rPr lang="en-US" u="sng">
                <a:solidFill>
                  <a:schemeClr val="hlink"/>
                </a:solidFill>
                <a:latin typeface="Times New Roman"/>
                <a:ea typeface="Times New Roman"/>
                <a:cs typeface="Times New Roman"/>
                <a:sym typeface="Times New Roman"/>
                <a:hlinkClick r:id="rId3"/>
              </a:rPr>
              <a:t>virtual machine</a:t>
            </a:r>
            <a:r>
              <a:rPr lang="en-US">
                <a:latin typeface="Times New Roman"/>
                <a:ea typeface="Times New Roman"/>
                <a:cs typeface="Times New Roman"/>
                <a:sym typeface="Times New Roman"/>
              </a:rPr>
              <a:t>, but some or many applications can, it is known as Partial Virtualization. Basically, it partially simulates the physical hardware of a system.</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Font typeface="Times New Roman"/>
              <a:buChar char="•"/>
            </a:pP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This type of virtualization is far easier to execute than full virtualization.</a:t>
            </a:r>
            <a:endParaRPr>
              <a:latin typeface="Times New Roman"/>
              <a:ea typeface="Times New Roman"/>
              <a:cs typeface="Times New Roman"/>
              <a:sym typeface="Times New Roman"/>
            </a:endParaRPr>
          </a:p>
        </p:txBody>
      </p:sp>
      <p:sp>
        <p:nvSpPr>
          <p:cNvPr id="471" name="Google Shape;47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56</a:t>
            </a:fld>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Hypervisor</a:t>
            </a:r>
            <a:endParaRPr>
              <a:latin typeface="Times New Roman"/>
              <a:ea typeface="Times New Roman"/>
              <a:cs typeface="Times New Roman"/>
              <a:sym typeface="Times New Roman"/>
            </a:endParaRPr>
          </a:p>
        </p:txBody>
      </p:sp>
      <p:sp>
        <p:nvSpPr>
          <p:cNvPr id="477" name="Google Shape;477;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 hypervisor is a form of virtualization software used in Cloud hosting to divide and allocate the resources on various pieces of hardware.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program which provides partitioning, isolation or abstraction is called virtualization hypervisor.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hypervisor is a hardware virtualization technique that allows multiple guest operating systems (OS) to run on a single host system at the same time.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hypervisor is sometimes also called a virtual machine manager(VMM). </a:t>
            </a:r>
            <a:endParaRPr>
              <a:latin typeface="Times New Roman"/>
              <a:ea typeface="Times New Roman"/>
              <a:cs typeface="Times New Roman"/>
              <a:sym typeface="Times New Roman"/>
            </a:endParaRPr>
          </a:p>
        </p:txBody>
      </p:sp>
      <p:sp>
        <p:nvSpPr>
          <p:cNvPr id="478" name="Google Shape;47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57</a:t>
            </a:fld>
            <a:endParaRPr>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TYPE-1 Hypervisor</a:t>
            </a:r>
            <a:endParaRPr>
              <a:latin typeface="Times New Roman"/>
              <a:ea typeface="Times New Roman"/>
              <a:cs typeface="Times New Roman"/>
              <a:sym typeface="Times New Roman"/>
            </a:endParaRPr>
          </a:p>
        </p:txBody>
      </p:sp>
      <p:sp>
        <p:nvSpPr>
          <p:cNvPr id="484" name="Google Shape;484;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hypervisor runs directly on the underlying host system. It is also known as “Native Hypervisor” or “Bare metal hypervisor”.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does not require any base server operating system. It has direct access to hardware resources. Examples of Type 1 hypervisors include VMware ESXi, Citrix XenServer and Microsoft Hyper-V hypervisor. </a:t>
            </a:r>
            <a:endParaRPr>
              <a:latin typeface="Times New Roman"/>
              <a:ea typeface="Times New Roman"/>
              <a:cs typeface="Times New Roman"/>
              <a:sym typeface="Times New Roman"/>
            </a:endParaRPr>
          </a:p>
        </p:txBody>
      </p:sp>
      <p:sp>
        <p:nvSpPr>
          <p:cNvPr id="485" name="Google Shape;48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58</a:t>
            </a:fld>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Pros &amp; Cons of Type-1 Hypervisor</a:t>
            </a:r>
            <a:endParaRPr>
              <a:latin typeface="Times New Roman"/>
              <a:ea typeface="Times New Roman"/>
              <a:cs typeface="Times New Roman"/>
              <a:sym typeface="Times New Roman"/>
            </a:endParaRPr>
          </a:p>
        </p:txBody>
      </p:sp>
      <p:sp>
        <p:nvSpPr>
          <p:cNvPr id="491" name="Google Shape;491;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Pros: </a:t>
            </a:r>
            <a:r>
              <a:rPr lang="en-US">
                <a:latin typeface="Times New Roman"/>
                <a:ea typeface="Times New Roman"/>
                <a:cs typeface="Times New Roman"/>
                <a:sym typeface="Times New Roman"/>
              </a:rPr>
              <a:t>Such kind of</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hypervisors are very efficient because they have direct access to the physical hardware resources(like Cpu, Memory, Network, Physical storage). This causes the empowerment the security because there is nothing any kind of the third party resource so that attacker couldn’t compromise with anything. </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Cons:</a:t>
            </a:r>
            <a:r>
              <a:rPr lang="en-US">
                <a:latin typeface="Times New Roman"/>
                <a:ea typeface="Times New Roman"/>
                <a:cs typeface="Times New Roman"/>
                <a:sym typeface="Times New Roman"/>
              </a:rPr>
              <a:t> One problem with Type-1 hypervisor is that they usually need a dedicated separate machine to perform its operation and to instruct different VMs and control the host hardware resources.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492" name="Google Shape;492;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59</a:t>
            </a:fld>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National Institute of Standards and Technology</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(NIST)</a:t>
            </a:r>
            <a:endParaRPr>
              <a:latin typeface="Times New Roman"/>
              <a:ea typeface="Times New Roman"/>
              <a:cs typeface="Times New Roman"/>
              <a:sym typeface="Times New Roman"/>
            </a:endParaRPr>
          </a:p>
        </p:txBody>
      </p:sp>
      <p:sp>
        <p:nvSpPr>
          <p:cNvPr id="123" name="Google Shape;123;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National Institute of Standards and Technology (NIST) is a physical sciences laboratory and non-regulatory agency of the United States Department of Commerce.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Its mission is to promote American innovation and industrial competitiveness.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NIST's activities are organized into laboratory programs that include nanoscale science and technology, engineering, information technology, neutron research, material measurement, and physical measurement.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From 1901 to 1988, the agency was named the National Bureau of Standards</a:t>
            </a:r>
            <a:endParaRPr>
              <a:latin typeface="Times New Roman"/>
              <a:ea typeface="Times New Roman"/>
              <a:cs typeface="Times New Roman"/>
              <a:sym typeface="Times New Roman"/>
            </a:endParaRPr>
          </a:p>
        </p:txBody>
      </p:sp>
      <p:sp>
        <p:nvSpPr>
          <p:cNvPr id="124" name="Google Shape;12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a:t>
            </a:fld>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TYPE-2 Hypervisor</a:t>
            </a:r>
            <a:endParaRPr>
              <a:latin typeface="Times New Roman"/>
              <a:ea typeface="Times New Roman"/>
              <a:cs typeface="Times New Roman"/>
              <a:sym typeface="Times New Roman"/>
            </a:endParaRPr>
          </a:p>
        </p:txBody>
      </p:sp>
      <p:sp>
        <p:nvSpPr>
          <p:cNvPr id="498" name="Google Shape;498;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A Host operating system runs on the underlying host system. It is also known as ‘Hosted Hypervisor”.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Such kind of hypervisors doesn’t run directly over the underlying hardware rather they run as an application in a Host system(physical machine).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Basically, software installed on an operating system. Hypervisor asks the operating system to make hardware calls.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Example of Type 2 hypervisor includes VMware Player or Parallels Desktop. Hosted hypervisors are often found on endpoints like PCs.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type-2 hypervisor is are very useful for engineers, security analyst(for checking malware, or malicious source code and newly developed applications).</a:t>
            </a:r>
            <a:endParaRPr>
              <a:latin typeface="Times New Roman"/>
              <a:ea typeface="Times New Roman"/>
              <a:cs typeface="Times New Roman"/>
              <a:sym typeface="Times New Roman"/>
            </a:endParaRPr>
          </a:p>
        </p:txBody>
      </p:sp>
      <p:sp>
        <p:nvSpPr>
          <p:cNvPr id="499" name="Google Shape;499;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60</a:t>
            </a:fld>
            <a:endParaRPr>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Pros &amp; Cons of Type-2 Hypervisor</a:t>
            </a:r>
            <a:endParaRPr>
              <a:latin typeface="Times New Roman"/>
              <a:ea typeface="Times New Roman"/>
              <a:cs typeface="Times New Roman"/>
              <a:sym typeface="Times New Roman"/>
            </a:endParaRPr>
          </a:p>
        </p:txBody>
      </p:sp>
      <p:sp>
        <p:nvSpPr>
          <p:cNvPr id="505" name="Google Shape;505;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Pros: </a:t>
            </a:r>
            <a:r>
              <a:rPr lang="en-US">
                <a:latin typeface="Times New Roman"/>
                <a:ea typeface="Times New Roman"/>
                <a:cs typeface="Times New Roman"/>
                <a:sym typeface="Times New Roman"/>
              </a:rPr>
              <a:t>Such kind of</a:t>
            </a: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hypervisors allows quick and easy access to a guest Operating System alongside the host machine running. These hypervisors usually come with additional useful features for guest machine. Such tools enhance the coordination between the host machine and guest machine.</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Cons: </a:t>
            </a:r>
            <a:r>
              <a:rPr lang="en-US">
                <a:latin typeface="Times New Roman"/>
                <a:ea typeface="Times New Roman"/>
                <a:cs typeface="Times New Roman"/>
                <a:sym typeface="Times New Roman"/>
              </a:rPr>
              <a:t>Here there is no direct access to the physical hardware resources so the efficiency of these hypervisors lags in performance as compared to the type-1 hypervisors, and potential security risks are also there an attacker can compromise the security weakness if there is access to the host operating system so he can also access the guest operating system.</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506" name="Google Shape;506;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61</a:t>
            </a:fld>
            <a:endParaRPr>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Pros of Virtualization </a:t>
            </a:r>
            <a:endParaRPr>
              <a:latin typeface="Times New Roman"/>
              <a:ea typeface="Times New Roman"/>
              <a:cs typeface="Times New Roman"/>
              <a:sym typeface="Times New Roman"/>
            </a:endParaRPr>
          </a:p>
        </p:txBody>
      </p:sp>
      <p:sp>
        <p:nvSpPr>
          <p:cNvPr id="512" name="Google Shape;512;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sz="2600" b="1">
                <a:latin typeface="Times New Roman"/>
                <a:ea typeface="Times New Roman"/>
                <a:cs typeface="Times New Roman"/>
                <a:sym typeface="Times New Roman"/>
              </a:rPr>
              <a:t>Utilization of Hardware Efficiently –</a:t>
            </a:r>
            <a:br>
              <a:rPr lang="en-US" sz="2600">
                <a:latin typeface="Times New Roman"/>
                <a:ea typeface="Times New Roman"/>
                <a:cs typeface="Times New Roman"/>
                <a:sym typeface="Times New Roman"/>
              </a:rPr>
            </a:br>
            <a:r>
              <a:rPr lang="en-US" sz="2600">
                <a:latin typeface="Times New Roman"/>
                <a:ea typeface="Times New Roman"/>
                <a:cs typeface="Times New Roman"/>
                <a:sym typeface="Times New Roman"/>
              </a:rPr>
              <a:t>With the help of Virtualization Hardware is Efficiently used by user as well as Cloud Service Provider. In this the need of Physical Hardware System for the User is decreases and this results in less costly. In Service Provider point of View, they will vitalize the Hardware using Hardware Virtualization which decrease the Hardware requirement from Vendor side which are provided to User is decreased. </a:t>
            </a:r>
            <a:endParaRPr sz="260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sz="2600" b="1">
                <a:latin typeface="Times New Roman"/>
                <a:ea typeface="Times New Roman"/>
                <a:cs typeface="Times New Roman"/>
                <a:sym typeface="Times New Roman"/>
              </a:rPr>
              <a:t>Availability increases with Virtualization –</a:t>
            </a:r>
            <a:br>
              <a:rPr lang="en-US" sz="2600">
                <a:latin typeface="Times New Roman"/>
                <a:ea typeface="Times New Roman"/>
                <a:cs typeface="Times New Roman"/>
                <a:sym typeface="Times New Roman"/>
              </a:rPr>
            </a:br>
            <a:r>
              <a:rPr lang="en-US" sz="2600">
                <a:latin typeface="Times New Roman"/>
                <a:ea typeface="Times New Roman"/>
                <a:cs typeface="Times New Roman"/>
                <a:sym typeface="Times New Roman"/>
              </a:rPr>
              <a:t>One of the main benefit of Virtualization is that it provides advance features which allow virtual instances to be available all the times. It also has capability to move virtual instance from one virtual Server another Server which is very tedious and risky task in Server Based System. During migration of Data from one server to another it ensures its safety. Also, we can access information from any location and any time from any device.</a:t>
            </a:r>
            <a:endParaRPr/>
          </a:p>
          <a:p>
            <a:pPr marL="228600" lvl="0" indent="-64135"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513" name="Google Shape;51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62</a:t>
            </a:fld>
            <a:endParaRPr>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8"/>
          <p:cNvSpPr txBox="1">
            <a:spLocks noGrp="1"/>
          </p:cNvSpPr>
          <p:nvPr>
            <p:ph type="body" idx="1"/>
          </p:nvPr>
        </p:nvSpPr>
        <p:spPr>
          <a:xfrm>
            <a:off x="838200" y="692727"/>
            <a:ext cx="10515600" cy="548423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Disaster Recovery is efficient and easy: </a:t>
            </a:r>
            <a:r>
              <a:rPr lang="en-US">
                <a:latin typeface="Times New Roman"/>
                <a:ea typeface="Times New Roman"/>
                <a:cs typeface="Times New Roman"/>
                <a:sym typeface="Times New Roman"/>
              </a:rPr>
              <a:t>With the help of virtualization Data Recovery, Backup, Duplication becomes very easy. In traditional method , if somehow due to some disaster if Server system Damaged then the surety of Data Recovery is very less. But with the tools of Virtualization real time data backup recovery and mirroring become easy task and provide surety of zero percent data loss.</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Virtualization saves Energy: </a:t>
            </a:r>
            <a:r>
              <a:rPr lang="en-US">
                <a:latin typeface="Times New Roman"/>
                <a:ea typeface="Times New Roman"/>
                <a:cs typeface="Times New Roman"/>
                <a:sym typeface="Times New Roman"/>
              </a:rPr>
              <a:t>Virtualization will help to save Energy because while moving from physical Servers to Virtual Server’s, the number of Server’s decreases due to this monthly power and cooling cost decreases which will Save Money as well. As cooling cost reduces it means carbon production by devices  also decreases which results in Fresh and pollution free environment.</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519" name="Google Shape;519;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9"/>
          <p:cNvSpPr txBox="1">
            <a:spLocks noGrp="1"/>
          </p:cNvSpPr>
          <p:nvPr>
            <p:ph type="body" idx="1"/>
          </p:nvPr>
        </p:nvSpPr>
        <p:spPr>
          <a:xfrm>
            <a:off x="838200" y="332509"/>
            <a:ext cx="10515600" cy="584445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Quick and Easy Set up: </a:t>
            </a:r>
            <a:r>
              <a:rPr lang="en-US">
                <a:latin typeface="Times New Roman"/>
                <a:ea typeface="Times New Roman"/>
                <a:cs typeface="Times New Roman"/>
                <a:sym typeface="Times New Roman"/>
              </a:rPr>
              <a:t>In traditional methods Setting up physical system and servers are very time-consuming. Firstly Purchase them in bulk after that wait for shipment. When Shipment is done then wait for Setting up and after that again spend time in installing required software etc. Which will consume very time. But with the help of virtualization the entire process is done in very less time which results in productive setup.</a:t>
            </a:r>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Cloud Migration becomes easy: </a:t>
            </a:r>
            <a:r>
              <a:rPr lang="en-US">
                <a:latin typeface="Times New Roman"/>
                <a:ea typeface="Times New Roman"/>
                <a:cs typeface="Times New Roman"/>
                <a:sym typeface="Times New Roman"/>
              </a:rPr>
              <a:t>Most of the companies those who already have spent a lot in the server have a doubt of Shifting to Cloud. But it is more cost-effective to shift to cloud services because all the data that is present in their server’s can be easily migrated into the cloud server and save something from maintenance charge, power consumption, cooling cost, cost to Server Maintenance Engineer etc.</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525" name="Google Shape;525;p59"/>
          <p:cNvSpPr txBox="1">
            <a:spLocks noGrp="1"/>
          </p:cNvSpPr>
          <p:nvPr>
            <p:ph type="sldNum" idx="12"/>
          </p:nvPr>
        </p:nvSpPr>
        <p:spPr>
          <a:xfrm>
            <a:off x="8610600" y="6231062"/>
            <a:ext cx="2743200" cy="49041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64</a:t>
            </a:fld>
            <a:endParaRPr>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Cons of Virtualization</a:t>
            </a:r>
            <a:endParaRPr>
              <a:latin typeface="Times New Roman"/>
              <a:ea typeface="Times New Roman"/>
              <a:cs typeface="Times New Roman"/>
              <a:sym typeface="Times New Roman"/>
            </a:endParaRPr>
          </a:p>
        </p:txBody>
      </p:sp>
      <p:sp>
        <p:nvSpPr>
          <p:cNvPr id="531" name="Google Shape;531;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Data can be at Risk: </a:t>
            </a:r>
            <a:r>
              <a:rPr lang="en-US">
                <a:latin typeface="Times New Roman"/>
                <a:ea typeface="Times New Roman"/>
                <a:cs typeface="Times New Roman"/>
                <a:sym typeface="Times New Roman"/>
              </a:rPr>
              <a:t>Working on virtual instances on shared resources means that our data is hosted on third party resource which put’s our data in vulnerable condition. Any hacker can attack on our data or try to perform unauthorized access. Without Security solution our data is in threaten situation</a:t>
            </a:r>
            <a:r>
              <a:rPr lang="en-US" b="1">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b="1">
                <a:latin typeface="Times New Roman"/>
                <a:ea typeface="Times New Roman"/>
                <a:cs typeface="Times New Roman"/>
                <a:sym typeface="Times New Roman"/>
              </a:rPr>
              <a:t>Learning New Infrastructure: </a:t>
            </a:r>
            <a:r>
              <a:rPr lang="en-US">
                <a:latin typeface="Times New Roman"/>
                <a:ea typeface="Times New Roman"/>
                <a:cs typeface="Times New Roman"/>
                <a:sym typeface="Times New Roman"/>
              </a:rPr>
              <a:t>As Organization shifted from Servers to Cloud. They required skilled staff who can work with cloud easily. Either they hire new IT staff with relevant skill or provide training on that skill which increase the cost of company.</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532" name="Google Shape;53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65</a:t>
            </a:fld>
            <a:endParaRPr>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High Initial Investment: </a:t>
            </a:r>
            <a:r>
              <a:rPr lang="en-US">
                <a:latin typeface="Times New Roman"/>
                <a:ea typeface="Times New Roman"/>
                <a:cs typeface="Times New Roman"/>
                <a:sym typeface="Times New Roman"/>
              </a:rPr>
              <a:t>It is true that Virtualization will reduce the cost of companies but also it is truth that Cloud have high initial investment. It provides numerous services which are not required and when unskilled organization will try to set up in cloud they purchase unnecessary services which are not even required to them.</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538" name="Google Shape;538;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66</a:t>
            </a:fld>
            <a:endParaRPr>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Xen: Para virtualization </a:t>
            </a:r>
            <a:endParaRPr/>
          </a:p>
        </p:txBody>
      </p:sp>
      <p:sp>
        <p:nvSpPr>
          <p:cNvPr id="544" name="Google Shape;544;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b="1">
                <a:latin typeface="Times New Roman"/>
                <a:ea typeface="Times New Roman"/>
                <a:cs typeface="Times New Roman"/>
                <a:sym typeface="Times New Roman"/>
              </a:rPr>
              <a:t>Xen</a:t>
            </a:r>
            <a:r>
              <a:rPr lang="en-US">
                <a:latin typeface="Times New Roman"/>
                <a:ea typeface="Times New Roman"/>
                <a:cs typeface="Times New Roman"/>
                <a:sym typeface="Times New Roman"/>
              </a:rPr>
              <a:t> is an open source hypervisor based on paravirtualization. It is the most popular application of paravirtualization. Xen has been extended to compatible with full virtualization using hardware-assisted virtualization.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enables high performance to execute guest operating system.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is probably done by removing the performance loss while executing the instructions requiring significant handling and by modifying portion of the guest operating system executed by Xen, with reference to the execution of such instructions. Hence this especially support x86, which is the most used architecture on commodity machines and servers. </a:t>
            </a:r>
            <a:endParaRPr>
              <a:latin typeface="Times New Roman"/>
              <a:ea typeface="Times New Roman"/>
              <a:cs typeface="Times New Roman"/>
              <a:sym typeface="Times New Roman"/>
            </a:endParaRPr>
          </a:p>
        </p:txBody>
      </p:sp>
      <p:sp>
        <p:nvSpPr>
          <p:cNvPr id="545" name="Google Shape;545;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pic>
        <p:nvPicPr>
          <p:cNvPr id="551" name="Google Shape;551;p63"/>
          <p:cNvPicPr preferRelativeResize="0"/>
          <p:nvPr/>
        </p:nvPicPr>
        <p:blipFill rotWithShape="1">
          <a:blip r:embed="rId3">
            <a:alphaModFix/>
          </a:blip>
          <a:srcRect/>
          <a:stretch/>
        </p:blipFill>
        <p:spPr>
          <a:xfrm>
            <a:off x="666750" y="33337"/>
            <a:ext cx="10858500" cy="6791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body" idx="1"/>
          </p:nvPr>
        </p:nvSpPr>
        <p:spPr>
          <a:xfrm>
            <a:off x="838200" y="374073"/>
            <a:ext cx="10515600" cy="580289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Above figure describes the Xen Architecture and its mapping onto a classic x86 privilege model. A Xen based system is handled by Xen hypervisor, which is executed in the most privileged mode and maintains the access of guest operating system to the basic hardware. Guest operating system are run between domains, which represents virtual machine instances.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In addition, particular control software, which has privileged access to the host and handles all other guest OS, runs in a special domain called Domain 0. This the only one loaded once the virtual machine manager has fully booted, and hosts an HTTP server that delivers requests for virtual machine creation, configuration, and termination. This component establishes the primary version of a shared virtual machine manager (VMM), which is a necessary part of Cloud computing system delivering Infrastructure-as-a-Service (IaaS) solution. </a:t>
            </a:r>
            <a:endParaRPr/>
          </a:p>
          <a:p>
            <a:pPr marL="228600" lvl="0" indent="-50800" algn="l" rtl="0">
              <a:lnSpc>
                <a:spcPct val="90000"/>
              </a:lnSpc>
              <a:spcBef>
                <a:spcPts val="1000"/>
              </a:spcBef>
              <a:spcAft>
                <a:spcPts val="0"/>
              </a:spcAft>
              <a:buClr>
                <a:schemeClr val="dk1"/>
              </a:buClr>
              <a:buSzPts val="2800"/>
              <a:buNone/>
            </a:pPr>
            <a:endParaRPr/>
          </a:p>
        </p:txBody>
      </p:sp>
      <p:sp>
        <p:nvSpPr>
          <p:cNvPr id="557" name="Google Shape;557;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Cloud Service Providers</a:t>
            </a:r>
            <a:endParaRPr>
              <a:latin typeface="Times New Roman"/>
              <a:ea typeface="Times New Roman"/>
              <a:cs typeface="Times New Roman"/>
              <a:sym typeface="Times New Roman"/>
            </a:endParaRPr>
          </a:p>
        </p:txBody>
      </p:sp>
      <p:sp>
        <p:nvSpPr>
          <p:cNvPr id="130" name="Google Shape;13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b="1">
                <a:latin typeface="Times New Roman"/>
                <a:ea typeface="Times New Roman"/>
                <a:cs typeface="Times New Roman"/>
                <a:sym typeface="Times New Roman"/>
              </a:rPr>
              <a:t>IaaS Providers:  </a:t>
            </a:r>
            <a:r>
              <a:rPr lang="en-US">
                <a:latin typeface="Times New Roman"/>
                <a:ea typeface="Times New Roman"/>
                <a:cs typeface="Times New Roman"/>
                <a:sym typeface="Times New Roman"/>
              </a:rPr>
              <a:t>In this model, the cloud service providers offer infrastructure components that would exist in an on-premises data center. These components consist of servers, networking, and storage as well as the virtualization layer.</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PaaS Providers: </a:t>
            </a:r>
            <a:r>
              <a:rPr lang="en-US">
                <a:latin typeface="Times New Roman"/>
                <a:ea typeface="Times New Roman"/>
                <a:cs typeface="Times New Roman"/>
                <a:sym typeface="Times New Roman"/>
              </a:rPr>
              <a:t>In Platform as a Service (PaaS), vendors offer cloud infrastructure and services that can access to perform many functions. In PaaS, services and products are mostly utilized in software development. PaaS providers offer more services than IaaS providers. PaaS providers provide operating system and middleware along with application stack, to the underlying infrastructure.</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SaaS Providers: </a:t>
            </a:r>
            <a:r>
              <a:rPr lang="en-US">
                <a:latin typeface="Times New Roman"/>
                <a:ea typeface="Times New Roman"/>
                <a:cs typeface="Times New Roman"/>
                <a:sym typeface="Times New Roman"/>
              </a:rPr>
              <a:t>In Software as a Service (SaaS), vendors provide a wide sequence of business technologies, such as Human resources management (HRM) software, customer relationship management (CRM) software, all of which the SaaS vendor hosts and provides services through the internet.</a:t>
            </a:r>
            <a:endParaRPr>
              <a:latin typeface="Times New Roman"/>
              <a:ea typeface="Times New Roman"/>
              <a:cs typeface="Times New Roman"/>
              <a:sym typeface="Times New Roman"/>
            </a:endParaRPr>
          </a:p>
          <a:p>
            <a:pPr marL="228600" lvl="0" indent="-64135"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131" name="Google Shape;13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a:t>
            </a:fld>
            <a:endParaRPr>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5"/>
          <p:cNvSpPr txBox="1">
            <a:spLocks noGrp="1"/>
          </p:cNvSpPr>
          <p:nvPr>
            <p:ph type="body" idx="1"/>
          </p:nvPr>
        </p:nvSpPr>
        <p:spPr>
          <a:xfrm>
            <a:off x="838200" y="762000"/>
            <a:ext cx="10515600" cy="54149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Here, Ring 0 represents the level having most privilege and Ring 3 represents the level having least privilege. Almost all the frequently used Operating system, except for OS/2, uses only two levels i.e. Ring 0 for the Kernel code and Ring 3 for user application and non-privilege OS program. This provides a chance to the Xen to implement paravirtualization. This enables Xen to control unchanged the Application Binary Interface (ABI) thus allowing a simple shift to Xen-virtualized solutions, from an application perspective.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Due to the structure of x86 instruction set, some instructions allow code execution in Ring 3 to switch to Ring 0 (Kernel mode). Such an operation is done at hardware level, and hence between a virtualized environment, it will lead to a TRAP or a silent fault, thus preventing the general operation of the guest OS as it is now running in Ring 1. </a:t>
            </a:r>
            <a:endParaRPr/>
          </a:p>
          <a:p>
            <a:pPr marL="228600" lvl="0" indent="-50800" algn="l" rtl="0">
              <a:lnSpc>
                <a:spcPct val="90000"/>
              </a:lnSpc>
              <a:spcBef>
                <a:spcPts val="1000"/>
              </a:spcBef>
              <a:spcAft>
                <a:spcPts val="0"/>
              </a:spcAft>
              <a:buClr>
                <a:schemeClr val="dk1"/>
              </a:buClr>
              <a:buSzPts val="2800"/>
              <a:buNone/>
            </a:pPr>
            <a:endParaRPr/>
          </a:p>
        </p:txBody>
      </p:sp>
      <p:sp>
        <p:nvSpPr>
          <p:cNvPr id="563" name="Google Shape;56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6"/>
          <p:cNvSpPr txBox="1">
            <a:spLocks noGrp="1"/>
          </p:cNvSpPr>
          <p:nvPr>
            <p:ph type="body" idx="1"/>
          </p:nvPr>
        </p:nvSpPr>
        <p:spPr>
          <a:xfrm>
            <a:off x="838199" y="595745"/>
            <a:ext cx="10910455" cy="558121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b="1">
                <a:latin typeface="Times New Roman"/>
                <a:ea typeface="Times New Roman"/>
                <a:cs typeface="Times New Roman"/>
                <a:sym typeface="Times New Roman"/>
              </a:rPr>
              <a:t>Pros: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Xen server is developed over open-source Xen hypervisor and it uses a combination of hardware-based virtualization and paravirtualization. This tightly coupled collaboration between the operating system and virtualized platform enables the system to develop lighter and flexible hypervisor that delivers their functionalities in an optimized manner.</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Xen supports balancing of large workload efficiently that capture CPU, Memory, disk input-output and network input-output of data. It offers two modes to handle this workload: Performance enhancement, and For handling data density.</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It also comes equipped with a special storage feature that we call Citrix storage link. Which allows a system administrator to uses the features of arrays from Giant companies- Hp, Netapp, Dell Equal logic etc.</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It also supports multiple processor, Iive migration one machine to another, physical server to virtual machine or virtual server to virtual machine conversion tools, centralized multiserver management, real time performance monitoring over window and linux.</a:t>
            </a:r>
            <a:endParaRPr/>
          </a:p>
          <a:p>
            <a:pPr marL="228600" lvl="0" indent="-64135"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569" name="Google Shape;569;p66"/>
          <p:cNvSpPr txBox="1">
            <a:spLocks noGrp="1"/>
          </p:cNvSpPr>
          <p:nvPr>
            <p:ph type="sldNum" idx="12"/>
          </p:nvPr>
        </p:nvSpPr>
        <p:spPr>
          <a:xfrm>
            <a:off x="8610600" y="6253150"/>
            <a:ext cx="2846206" cy="4683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71</a:t>
            </a:fld>
            <a:endParaRPr>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7"/>
          <p:cNvSpPr txBox="1">
            <a:spLocks noGrp="1"/>
          </p:cNvSpPr>
          <p:nvPr>
            <p:ph type="body" idx="1"/>
          </p:nvPr>
        </p:nvSpPr>
        <p:spPr>
          <a:xfrm>
            <a:off x="838200" y="817418"/>
            <a:ext cx="10515600" cy="535954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Cons: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Xen is more reliable over linux rather than on window.</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Xen relies on 3rd-party component to manage the resources like drivers, storage, backup, recovery &amp; fault tolerance.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Xen deployment could be a burden some on your Linux kernel system as time passes.</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Xen sometimes may cause increase in load on your resources by high input-output rate and and may cause starvation of other Vm’s.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575" name="Google Shape;575;p67"/>
          <p:cNvSpPr txBox="1">
            <a:spLocks noGrp="1"/>
          </p:cNvSpPr>
          <p:nvPr>
            <p:ph type="sldNum" idx="12"/>
          </p:nvPr>
        </p:nvSpPr>
        <p:spPr>
          <a:xfrm>
            <a:off x="8610600" y="6271750"/>
            <a:ext cx="2743200" cy="4497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72</a:t>
            </a:fld>
            <a:endParaRPr>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VMware: Full Virtualization </a:t>
            </a:r>
            <a:endParaRPr>
              <a:latin typeface="Times New Roman"/>
              <a:ea typeface="Times New Roman"/>
              <a:cs typeface="Times New Roman"/>
              <a:sym typeface="Times New Roman"/>
            </a:endParaRPr>
          </a:p>
        </p:txBody>
      </p:sp>
      <p:sp>
        <p:nvSpPr>
          <p:cNvPr id="581" name="Google Shape;581;p68"/>
          <p:cNvSpPr txBox="1">
            <a:spLocks noGrp="1"/>
          </p:cNvSpPr>
          <p:nvPr>
            <p:ph type="body" idx="1"/>
          </p:nvPr>
        </p:nvSpPr>
        <p:spPr>
          <a:xfrm>
            <a:off x="838199" y="1825625"/>
            <a:ext cx="10619509"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In full virtualization primary hardware is replicated and made available to the guest operating system, which executes unaware of such abstraction and no requirements to modify.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Technology of VMware is based on the key concept of Full Virtualization.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Either in desktop environment, with the help of type-II hypervisor, or in server environment, through type-I hypervisor, VMware implements full virtualization.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In both the cases, full virtualization is possible through the direct execution for non-sensitive instructions and binary translation for sensitive instructions or hardware traps, thus enabling the virtualization of architecture like x86. </a:t>
            </a:r>
            <a:endParaRPr>
              <a:latin typeface="Times New Roman"/>
              <a:ea typeface="Times New Roman"/>
              <a:cs typeface="Times New Roman"/>
              <a:sym typeface="Times New Roman"/>
            </a:endParaRPr>
          </a:p>
        </p:txBody>
      </p:sp>
      <p:sp>
        <p:nvSpPr>
          <p:cNvPr id="582" name="Google Shape;582;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73</a:t>
            </a:fld>
            <a:endParaRPr>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9"/>
          <p:cNvSpPr txBox="1">
            <a:spLocks noGrp="1"/>
          </p:cNvSpPr>
          <p:nvPr>
            <p:ph type="body" idx="1"/>
          </p:nvPr>
        </p:nvSpPr>
        <p:spPr>
          <a:xfrm>
            <a:off x="838200" y="692727"/>
            <a:ext cx="10515600" cy="54842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Full Virtualization and Binary Translation: </a:t>
            </a:r>
            <a:r>
              <a:rPr lang="en-US">
                <a:latin typeface="Times New Roman"/>
                <a:ea typeface="Times New Roman"/>
                <a:cs typeface="Times New Roman"/>
                <a:sym typeface="Times New Roman"/>
              </a:rPr>
              <a:t>VMware is widely used as it tends to virtualize x86 architectures, which executes unmodified on-top of their hypervisors. With the introduction of hardware-assisted virtualization, full virtualization is possible to achieve by support of hardware. But earlier, x86 guest operating systems unmodified in a virtualized environment could be executed only with the use of dynamic binary translation. </a:t>
            </a:r>
            <a:endParaRPr>
              <a:latin typeface="Times New Roman"/>
              <a:ea typeface="Times New Roman"/>
              <a:cs typeface="Times New Roman"/>
              <a:sym typeface="Times New Roman"/>
            </a:endParaRPr>
          </a:p>
        </p:txBody>
      </p:sp>
      <p:sp>
        <p:nvSpPr>
          <p:cNvPr id="588" name="Google Shape;588;p69"/>
          <p:cNvSpPr txBox="1">
            <a:spLocks noGrp="1"/>
          </p:cNvSpPr>
          <p:nvPr>
            <p:ph type="sldNum" idx="12"/>
          </p:nvPr>
        </p:nvSpPr>
        <p:spPr>
          <a:xfrm>
            <a:off x="8610600" y="6261288"/>
            <a:ext cx="2743200" cy="460188"/>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74</a:t>
            </a:fld>
            <a:endParaRPr>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pic>
        <p:nvPicPr>
          <p:cNvPr id="594" name="Google Shape;594;p70"/>
          <p:cNvPicPr preferRelativeResize="0"/>
          <p:nvPr/>
        </p:nvPicPr>
        <p:blipFill rotWithShape="1">
          <a:blip r:embed="rId3">
            <a:alphaModFix/>
          </a:blip>
          <a:srcRect/>
          <a:stretch/>
        </p:blipFill>
        <p:spPr>
          <a:xfrm>
            <a:off x="666750" y="33337"/>
            <a:ext cx="10858500" cy="6791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1"/>
          <p:cNvSpPr txBox="1">
            <a:spLocks noGrp="1"/>
          </p:cNvSpPr>
          <p:nvPr>
            <p:ph type="body" idx="1"/>
          </p:nvPr>
        </p:nvSpPr>
        <p:spPr>
          <a:xfrm>
            <a:off x="838200" y="703406"/>
            <a:ext cx="10515600" cy="550342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major benefit of this approach is that guests can run unmodified in a virtualized environment, which is an important feature for operating system whose source code does not existed.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Binary translation is portable for full virtualization.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As well as translation of instructions at runtime presents an additional overhead that is not existed in other methods like paravirtualization or hardware-assisted virtualization.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Contradict, binary translation is only implemented to a subset of the instruction set, while the others are managed through direct execution on the primary hardware.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depletes somehow the impact on performance of binary translation. </a:t>
            </a:r>
            <a:endParaRPr>
              <a:latin typeface="Times New Roman"/>
              <a:ea typeface="Times New Roman"/>
              <a:cs typeface="Times New Roman"/>
              <a:sym typeface="Times New Roman"/>
            </a:endParaRPr>
          </a:p>
        </p:txBody>
      </p:sp>
      <p:sp>
        <p:nvSpPr>
          <p:cNvPr id="600" name="Google Shape;600;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76</a:t>
            </a:fld>
            <a:endParaRPr>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2"/>
          <p:cNvSpPr txBox="1">
            <a:spLocks noGrp="1"/>
          </p:cNvSpPr>
          <p:nvPr>
            <p:ph type="body" idx="1"/>
          </p:nvPr>
        </p:nvSpPr>
        <p:spPr>
          <a:xfrm>
            <a:off x="962891" y="952789"/>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Advantages of Binary Translation –</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This kind of virtualization delivers the best isolation and security for Virtual Machine.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Truly isolated numerous guest OS can execute concurrently on the same hardware.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only implementation that needs no hardware assist or operating system assist to virtualize sensitive instruction as well as privileged instruction. </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606" name="Google Shape;606;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77</a:t>
            </a:fld>
            <a:endParaRPr>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3"/>
          <p:cNvSpPr txBox="1">
            <a:spLocks noGrp="1"/>
          </p:cNvSpPr>
          <p:nvPr>
            <p:ph type="body" idx="1"/>
          </p:nvPr>
        </p:nvSpPr>
        <p:spPr>
          <a:xfrm>
            <a:off x="838200" y="678873"/>
            <a:ext cx="10515600" cy="549809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Disadvantages of Binary Translation –</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is time consuming at run-time.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acquires a large performance overhead.</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employs a code cache to stock the translated most used instructions to enhance the performance, but it increases memory utilization along with the hardware cost.</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The performance of full virtualization on the x86 architecture is 80 to 95 percent that of the host machine. </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612" name="Google Shape;612;p73"/>
          <p:cNvSpPr txBox="1">
            <a:spLocks noGrp="1"/>
          </p:cNvSpPr>
          <p:nvPr>
            <p:ph type="sldNum" idx="12"/>
          </p:nvPr>
        </p:nvSpPr>
        <p:spPr>
          <a:xfrm>
            <a:off x="8610600" y="6260126"/>
            <a:ext cx="2743200" cy="4613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78</a:t>
            </a:fld>
            <a:endParaRPr>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Microsoft Hyper-V</a:t>
            </a:r>
            <a:endParaRPr>
              <a:latin typeface="Times New Roman"/>
              <a:ea typeface="Times New Roman"/>
              <a:cs typeface="Times New Roman"/>
              <a:sym typeface="Times New Roman"/>
            </a:endParaRPr>
          </a:p>
        </p:txBody>
      </p:sp>
      <p:sp>
        <p:nvSpPr>
          <p:cNvPr id="618" name="Google Shape;618;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Hyper-V is Microsoft's hardware virtualization product. It lets you create and run a software version of a computer, called a </a:t>
            </a:r>
            <a:r>
              <a:rPr lang="en-US" i="1">
                <a:latin typeface="Times New Roman"/>
                <a:ea typeface="Times New Roman"/>
                <a:cs typeface="Times New Roman"/>
                <a:sym typeface="Times New Roman"/>
              </a:rPr>
              <a:t>virtual machine</a:t>
            </a:r>
            <a:r>
              <a:rPr lang="en-US">
                <a:latin typeface="Times New Roman"/>
                <a:ea typeface="Times New Roman"/>
                <a:cs typeface="Times New Roman"/>
                <a:sym typeface="Times New Roman"/>
              </a:rPr>
              <a:t>. Each virtual machine acts like a complete computer, running an operating system and programs. When you need computing resources, virtual machines give you more flexibility, help save time and money, and are a more efficient way to use hardware than just running one operating system on physical hardware.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Hyper-V runs each virtual machine in its own isolated space, which means you can run more than one virtual machine on the same hardware at the same time. You might want to do this to avoid problems such as a crash affecting the other workloads, or to give different people, groups or services access to different systems.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619" name="Google Shape;619;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79</a:t>
            </a:fld>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Cloud Carrier</a:t>
            </a:r>
            <a:endParaRPr>
              <a:latin typeface="Times New Roman"/>
              <a:ea typeface="Times New Roman"/>
              <a:cs typeface="Times New Roman"/>
              <a:sym typeface="Times New Roman"/>
            </a:endParaRPr>
          </a:p>
        </p:txBody>
      </p:sp>
      <p:sp>
        <p:nvSpPr>
          <p:cNvPr id="137" name="Google Shape;13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The mediator who provides offers connectivity and transport of cloud services within cloud service providers and cloud consumers.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It allows access to the services of the cloud through Internet networks, telecommunication, and other access devices.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Network and telecom carriers or a transport agent can provide distribution. </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A consistent level of services is provided when cloud providers set up Service Level Agreements (SLA) with a cloud carrier. In general, Carrier may be required to offer dedicated and encrypted connections.</a:t>
            </a:r>
            <a:endParaRPr>
              <a:latin typeface="Times New Roman"/>
              <a:ea typeface="Times New Roman"/>
              <a:cs typeface="Times New Roman"/>
              <a:sym typeface="Times New Roman"/>
            </a:endParaRPr>
          </a:p>
        </p:txBody>
      </p:sp>
      <p:sp>
        <p:nvSpPr>
          <p:cNvPr id="138" name="Google Shape;1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a:t>
            </a:fld>
            <a:endParaRPr>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5"/>
          <p:cNvSpPr txBox="1">
            <a:spLocks noGrp="1"/>
          </p:cNvSpPr>
          <p:nvPr>
            <p:ph type="body" idx="1"/>
          </p:nvPr>
        </p:nvSpPr>
        <p:spPr>
          <a:xfrm>
            <a:off x="838200" y="512618"/>
            <a:ext cx="10515600" cy="5664345"/>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200"/>
              <a:buNone/>
            </a:pPr>
            <a:r>
              <a:rPr lang="en-US" sz="2200">
                <a:latin typeface="Times New Roman"/>
                <a:ea typeface="Times New Roman"/>
                <a:cs typeface="Times New Roman"/>
                <a:sym typeface="Times New Roman"/>
              </a:rPr>
              <a:t>Hyper-V can help you:</a:t>
            </a:r>
            <a:endParaRPr/>
          </a:p>
          <a:p>
            <a:pPr marL="228600" lvl="0" indent="-228600" algn="just" rtl="0">
              <a:lnSpc>
                <a:spcPct val="90000"/>
              </a:lnSpc>
              <a:spcBef>
                <a:spcPts val="1000"/>
              </a:spcBef>
              <a:spcAft>
                <a:spcPts val="0"/>
              </a:spcAft>
              <a:buClr>
                <a:schemeClr val="dk1"/>
              </a:buClr>
              <a:buSzPts val="2200"/>
              <a:buChar char="•"/>
            </a:pPr>
            <a:r>
              <a:rPr lang="en-US" sz="2200" b="1">
                <a:latin typeface="Times New Roman"/>
                <a:ea typeface="Times New Roman"/>
                <a:cs typeface="Times New Roman"/>
                <a:sym typeface="Times New Roman"/>
              </a:rPr>
              <a:t>Establish or expand a private cloud environment.</a:t>
            </a:r>
            <a:r>
              <a:rPr lang="en-US" sz="2200">
                <a:latin typeface="Times New Roman"/>
                <a:ea typeface="Times New Roman"/>
                <a:cs typeface="Times New Roman"/>
                <a:sym typeface="Times New Roman"/>
              </a:rPr>
              <a:t> Provide more flexible, on-demand IT services by moving to or expanding your use of shared resources and adjust utilization as demand changes.</a:t>
            </a:r>
            <a:endParaRPr/>
          </a:p>
          <a:p>
            <a:pPr marL="228600" lvl="0" indent="-228600" algn="just" rtl="0">
              <a:lnSpc>
                <a:spcPct val="90000"/>
              </a:lnSpc>
              <a:spcBef>
                <a:spcPts val="1000"/>
              </a:spcBef>
              <a:spcAft>
                <a:spcPts val="0"/>
              </a:spcAft>
              <a:buClr>
                <a:schemeClr val="dk1"/>
              </a:buClr>
              <a:buSzPts val="2200"/>
              <a:buChar char="•"/>
            </a:pPr>
            <a:r>
              <a:rPr lang="en-US" sz="2200" b="1">
                <a:latin typeface="Times New Roman"/>
                <a:ea typeface="Times New Roman"/>
                <a:cs typeface="Times New Roman"/>
                <a:sym typeface="Times New Roman"/>
              </a:rPr>
              <a:t>Use your hardware more effectively.</a:t>
            </a:r>
            <a:r>
              <a:rPr lang="en-US" sz="2200">
                <a:latin typeface="Times New Roman"/>
                <a:ea typeface="Times New Roman"/>
                <a:cs typeface="Times New Roman"/>
                <a:sym typeface="Times New Roman"/>
              </a:rPr>
              <a:t> Consolidate servers and workloads onto fewer, more powerful physical computers to use less power and physical space.</a:t>
            </a:r>
            <a:endParaRPr/>
          </a:p>
          <a:p>
            <a:pPr marL="228600" lvl="0" indent="-228600" algn="just" rtl="0">
              <a:lnSpc>
                <a:spcPct val="90000"/>
              </a:lnSpc>
              <a:spcBef>
                <a:spcPts val="1000"/>
              </a:spcBef>
              <a:spcAft>
                <a:spcPts val="0"/>
              </a:spcAft>
              <a:buClr>
                <a:schemeClr val="dk1"/>
              </a:buClr>
              <a:buSzPts val="2200"/>
              <a:buChar char="•"/>
            </a:pPr>
            <a:r>
              <a:rPr lang="en-US" sz="2200" b="1">
                <a:latin typeface="Times New Roman"/>
                <a:ea typeface="Times New Roman"/>
                <a:cs typeface="Times New Roman"/>
                <a:sym typeface="Times New Roman"/>
              </a:rPr>
              <a:t>Improve business continuity.</a:t>
            </a:r>
            <a:r>
              <a:rPr lang="en-US" sz="2200">
                <a:latin typeface="Times New Roman"/>
                <a:ea typeface="Times New Roman"/>
                <a:cs typeface="Times New Roman"/>
                <a:sym typeface="Times New Roman"/>
              </a:rPr>
              <a:t> Minimize the impact of both scheduled and unscheduled downtime of your workloads.</a:t>
            </a:r>
            <a:endParaRPr/>
          </a:p>
          <a:p>
            <a:pPr marL="228600" lvl="0" indent="-228600" algn="just" rtl="0">
              <a:lnSpc>
                <a:spcPct val="90000"/>
              </a:lnSpc>
              <a:spcBef>
                <a:spcPts val="1000"/>
              </a:spcBef>
              <a:spcAft>
                <a:spcPts val="0"/>
              </a:spcAft>
              <a:buClr>
                <a:schemeClr val="dk1"/>
              </a:buClr>
              <a:buSzPts val="2200"/>
              <a:buChar char="•"/>
            </a:pPr>
            <a:r>
              <a:rPr lang="en-US" sz="2200" b="1">
                <a:latin typeface="Times New Roman"/>
                <a:ea typeface="Times New Roman"/>
                <a:cs typeface="Times New Roman"/>
                <a:sym typeface="Times New Roman"/>
              </a:rPr>
              <a:t>Establish or expand a virtual desktop infrastructure (VDI).</a:t>
            </a:r>
            <a:r>
              <a:rPr lang="en-US" sz="2200">
                <a:latin typeface="Times New Roman"/>
                <a:ea typeface="Times New Roman"/>
                <a:cs typeface="Times New Roman"/>
                <a:sym typeface="Times New Roman"/>
              </a:rPr>
              <a:t> Use a centralized desktop strategy with VDI can help you increase business agility and data security, as well as simplify regulatory compliance and manage desktop operating systems and applications. Deploy Hyper-V and Remote Desktop Virtualization Host (RD Virtualization Host) on the same server to make personal virtual desktops or virtual desktop pools available to your users.</a:t>
            </a:r>
            <a:endParaRPr/>
          </a:p>
          <a:p>
            <a:pPr marL="228600" lvl="0" indent="-228600" algn="just" rtl="0">
              <a:lnSpc>
                <a:spcPct val="90000"/>
              </a:lnSpc>
              <a:spcBef>
                <a:spcPts val="1000"/>
              </a:spcBef>
              <a:spcAft>
                <a:spcPts val="0"/>
              </a:spcAft>
              <a:buClr>
                <a:schemeClr val="dk1"/>
              </a:buClr>
              <a:buSzPts val="2200"/>
              <a:buChar char="•"/>
            </a:pPr>
            <a:r>
              <a:rPr lang="en-US" sz="2200" b="1">
                <a:latin typeface="Times New Roman"/>
                <a:ea typeface="Times New Roman"/>
                <a:cs typeface="Times New Roman"/>
                <a:sym typeface="Times New Roman"/>
              </a:rPr>
              <a:t>Make development and test more efficient.</a:t>
            </a:r>
            <a:r>
              <a:rPr lang="en-US" sz="2200">
                <a:latin typeface="Times New Roman"/>
                <a:ea typeface="Times New Roman"/>
                <a:cs typeface="Times New Roman"/>
                <a:sym typeface="Times New Roman"/>
              </a:rPr>
              <a:t> Reproduce different computing environments without having to buy or maintain all the hardware you'd need if you only used physical systems.</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625" name="Google Shape;625;p75"/>
          <p:cNvSpPr txBox="1">
            <a:spLocks noGrp="1"/>
          </p:cNvSpPr>
          <p:nvPr>
            <p:ph type="sldNum" idx="12"/>
          </p:nvPr>
        </p:nvSpPr>
        <p:spPr>
          <a:xfrm>
            <a:off x="8610600" y="6246174"/>
            <a:ext cx="2743200" cy="47530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80</a:t>
            </a:fld>
            <a:endParaRPr>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6"/>
          <p:cNvSpPr txBox="1">
            <a:spLocks noGrp="1"/>
          </p:cNvSpPr>
          <p:nvPr>
            <p:ph type="body" idx="1"/>
          </p:nvPr>
        </p:nvSpPr>
        <p:spPr>
          <a:xfrm>
            <a:off x="838199" y="512618"/>
            <a:ext cx="10868891" cy="6054437"/>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en-US">
                <a:latin typeface="Times New Roman"/>
                <a:ea typeface="Times New Roman"/>
                <a:cs typeface="Times New Roman"/>
                <a:sym typeface="Times New Roman"/>
              </a:rPr>
              <a:t>Hyper-V offers many features. This is an overview, grouped by what the features provide or help you do.</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Computing environment</a:t>
            </a:r>
            <a:r>
              <a:rPr lang="en-US">
                <a:latin typeface="Times New Roman"/>
                <a:ea typeface="Times New Roman"/>
                <a:cs typeface="Times New Roman"/>
                <a:sym typeface="Times New Roman"/>
              </a:rPr>
              <a:t> - A Hyper-V virtual machine includes the same basic parts as a physical computer, such as memory, processor, storage, and networking. All these parts have features and options that you can configure different ways to meet different needs. Storage and networking can each be considered categories of their own, because of the many ways you can configure them.</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Disaster recovery and backup</a:t>
            </a:r>
            <a:r>
              <a:rPr lang="en-US">
                <a:latin typeface="Times New Roman"/>
                <a:ea typeface="Times New Roman"/>
                <a:cs typeface="Times New Roman"/>
                <a:sym typeface="Times New Roman"/>
              </a:rPr>
              <a:t> - For disaster recovery, Hyper-V Replica creates copies of virtual machines, intended to be stored in another physical location, so you can restore the virtual machine from the copy. For backup, Hyper-V offers two types. One uses saved states and the other uses Volume Shadow Copy Service (VSS) so you can make application-consistent backups for programs that support VSS.</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Optimization</a:t>
            </a:r>
            <a:r>
              <a:rPr lang="en-US">
                <a:latin typeface="Times New Roman"/>
                <a:ea typeface="Times New Roman"/>
                <a:cs typeface="Times New Roman"/>
                <a:sym typeface="Times New Roman"/>
              </a:rPr>
              <a:t> - Each supported guest operating system has a customized set of services and drivers, called </a:t>
            </a:r>
            <a:r>
              <a:rPr lang="en-US" i="1">
                <a:latin typeface="Times New Roman"/>
                <a:ea typeface="Times New Roman"/>
                <a:cs typeface="Times New Roman"/>
                <a:sym typeface="Times New Roman"/>
              </a:rPr>
              <a:t>integration services</a:t>
            </a:r>
            <a:r>
              <a:rPr lang="en-US">
                <a:latin typeface="Times New Roman"/>
                <a:ea typeface="Times New Roman"/>
                <a:cs typeface="Times New Roman"/>
                <a:sym typeface="Times New Roman"/>
              </a:rPr>
              <a:t>, that make it easier to use the operating system in a Hyper-V virtual machine.</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Portability</a:t>
            </a:r>
            <a:r>
              <a:rPr lang="en-US">
                <a:latin typeface="Times New Roman"/>
                <a:ea typeface="Times New Roman"/>
                <a:cs typeface="Times New Roman"/>
                <a:sym typeface="Times New Roman"/>
              </a:rPr>
              <a:t> - Features such as live migration, storage migration, and import/export make it easier to move or distribute a virtual machine.</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Remote connectivity</a:t>
            </a:r>
            <a:r>
              <a:rPr lang="en-US">
                <a:latin typeface="Times New Roman"/>
                <a:ea typeface="Times New Roman"/>
                <a:cs typeface="Times New Roman"/>
                <a:sym typeface="Times New Roman"/>
              </a:rPr>
              <a:t> - Hyper-V includes Virtual Machine Connection, a remote connection tool for use with both Windows and Linux. Unlike Remote Desktop, this tool gives you console access, so you can see what's happening in the guest even when the operating system isn't booted yet.</a:t>
            </a:r>
            <a:endParaRPr/>
          </a:p>
          <a:p>
            <a:pPr marL="228600" lvl="0" indent="-228600" algn="l" rtl="0">
              <a:lnSpc>
                <a:spcPct val="90000"/>
              </a:lnSpc>
              <a:spcBef>
                <a:spcPts val="1000"/>
              </a:spcBef>
              <a:spcAft>
                <a:spcPts val="0"/>
              </a:spcAft>
              <a:buClr>
                <a:schemeClr val="dk1"/>
              </a:buClr>
              <a:buSzPct val="100000"/>
              <a:buChar char="•"/>
            </a:pPr>
            <a:r>
              <a:rPr lang="en-US" b="1">
                <a:latin typeface="Times New Roman"/>
                <a:ea typeface="Times New Roman"/>
                <a:cs typeface="Times New Roman"/>
                <a:sym typeface="Times New Roman"/>
              </a:rPr>
              <a:t>Security</a:t>
            </a:r>
            <a:r>
              <a:rPr lang="en-US">
                <a:latin typeface="Times New Roman"/>
                <a:ea typeface="Times New Roman"/>
                <a:cs typeface="Times New Roman"/>
                <a:sym typeface="Times New Roman"/>
              </a:rPr>
              <a:t> - Secure boot and shielded virtual machines help protect against malware and other unauthorized access to a virtual machine and its data.</a:t>
            </a:r>
            <a:endParaRPr/>
          </a:p>
          <a:p>
            <a:pPr marL="228600" lvl="0" indent="-10414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631" name="Google Shape;631;p76"/>
          <p:cNvSpPr txBox="1">
            <a:spLocks noGrp="1"/>
          </p:cNvSpPr>
          <p:nvPr>
            <p:ph type="sldNum" idx="12"/>
          </p:nvPr>
        </p:nvSpPr>
        <p:spPr>
          <a:xfrm>
            <a:off x="8610599" y="6356350"/>
            <a:ext cx="2835363" cy="39027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81</a:t>
            </a:fld>
            <a:endParaRPr>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Assignment 3</a:t>
            </a:r>
            <a:endParaRPr>
              <a:latin typeface="Times New Roman"/>
              <a:ea typeface="Times New Roman"/>
              <a:cs typeface="Times New Roman"/>
              <a:sym typeface="Times New Roman"/>
            </a:endParaRPr>
          </a:p>
        </p:txBody>
      </p:sp>
      <p:sp>
        <p:nvSpPr>
          <p:cNvPr id="637" name="Google Shape;637;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Describe Characteristics of Virtualized Environments with suitable examples.</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Taxonomy of Virtualization Techniques with suitable diagram.</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Describe Types of hardware virtualization: Full virtualization - partial virtualization - para virtualization with suitable case study.</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Analyze Desktop virtualization, Software virtualization, Memory virtualization, Storage virtualization, Data Virtualization with suitable case study.</a:t>
            </a:r>
            <a:endParaRPr/>
          </a:p>
          <a:p>
            <a:pPr marL="228600" lvl="0" indent="-228600" algn="l"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Analyze Pros and Cons of Virtualization, Technology with suitable Examples of Xen, Vmware and Microsoft Hyper-V.</a:t>
            </a:r>
            <a:endParaRPr>
              <a:latin typeface="Times New Roman"/>
              <a:ea typeface="Times New Roman"/>
              <a:cs typeface="Times New Roman"/>
              <a:sym typeface="Times New Roman"/>
            </a:endParaRPr>
          </a:p>
        </p:txBody>
      </p:sp>
      <p:sp>
        <p:nvSpPr>
          <p:cNvPr id="638" name="Google Shape;638;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82</a:t>
            </a:fld>
            <a:endParaRPr>
              <a:latin typeface="Times New Roman"/>
              <a:ea typeface="Times New Roman"/>
              <a:cs typeface="Times New Roman"/>
              <a:sym typeface="Times New Roman"/>
            </a:endParaRPr>
          </a:p>
        </p:txBody>
      </p:sp>
      <p:sp>
        <p:nvSpPr>
          <p:cNvPr id="639" name="Google Shape;639;p77"/>
          <p:cNvSpPr/>
          <p:nvPr/>
        </p:nvSpPr>
        <p:spPr>
          <a:xfrm>
            <a:off x="2420153" y="6081067"/>
            <a:ext cx="735169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Submission link: </a:t>
            </a: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https://forms.gle/QEge4junT8wYZ5hQ7</a:t>
            </a: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Presentation</a:t>
            </a:r>
            <a:endParaRPr>
              <a:latin typeface="Times New Roman"/>
              <a:ea typeface="Times New Roman"/>
              <a:cs typeface="Times New Roman"/>
              <a:sym typeface="Times New Roman"/>
            </a:endParaRPr>
          </a:p>
        </p:txBody>
      </p:sp>
      <p:sp>
        <p:nvSpPr>
          <p:cNvPr id="645" name="Google Shape;645;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Case study on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Case study on hardware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Case study on Desktop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Case study on Storage virtualization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Case study on Network virtualization</a:t>
            </a:r>
            <a:endParaRPr>
              <a:latin typeface="Times New Roman"/>
              <a:ea typeface="Times New Roman"/>
              <a:cs typeface="Times New Roman"/>
              <a:sym typeface="Times New Roman"/>
            </a:endParaRPr>
          </a:p>
        </p:txBody>
      </p:sp>
      <p:sp>
        <p:nvSpPr>
          <p:cNvPr id="646" name="Google Shape;646;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83</a:t>
            </a:fld>
            <a:endParaRPr>
              <a:latin typeface="Times New Roman"/>
              <a:ea typeface="Times New Roman"/>
              <a:cs typeface="Times New Roman"/>
              <a:sym typeface="Times New Roman"/>
            </a:endParaRPr>
          </a:p>
        </p:txBody>
      </p:sp>
      <p:sp>
        <p:nvSpPr>
          <p:cNvPr id="647" name="Google Shape;647;p78"/>
          <p:cNvSpPr/>
          <p:nvPr/>
        </p:nvSpPr>
        <p:spPr>
          <a:xfrm>
            <a:off x="1791776" y="6050290"/>
            <a:ext cx="860844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Submission link: </a:t>
            </a:r>
            <a:r>
              <a:rPr lang="en-US" sz="28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https://forms.gle/mj8Q82t1XWPTFXyc9</a:t>
            </a:r>
            <a:endParaRPr sz="28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Unit - III</a:t>
            </a:r>
            <a:endParaRPr>
              <a:latin typeface="Times New Roman"/>
              <a:ea typeface="Times New Roman"/>
              <a:cs typeface="Times New Roman"/>
              <a:sym typeface="Times New Roman"/>
            </a:endParaRPr>
          </a:p>
        </p:txBody>
      </p:sp>
      <p:sp>
        <p:nvSpPr>
          <p:cNvPr id="653" name="Google Shape;653;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US" b="1">
                <a:latin typeface="Times New Roman"/>
                <a:ea typeface="Times New Roman"/>
                <a:cs typeface="Times New Roman"/>
                <a:sym typeface="Times New Roman"/>
              </a:rPr>
              <a:t>Virtual Machines</a:t>
            </a:r>
            <a:endParaRPr/>
          </a:p>
          <a:p>
            <a:pPr marL="0" lvl="0" indent="0" algn="ctr"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Virtual machines basics, Process virtual machines: Memory architecture emulation, Instruction emulation, Operating system emulation, Dynamic binary optimization, High level VN architecture, System virtual machines: Resource virtualization (Processors, Memory, Input/Output), Case Study of Intel VT-x </a:t>
            </a:r>
            <a:endParaRPr>
              <a:latin typeface="Times New Roman"/>
              <a:ea typeface="Times New Roman"/>
              <a:cs typeface="Times New Roman"/>
              <a:sym typeface="Times New Roman"/>
            </a:endParaRPr>
          </a:p>
        </p:txBody>
      </p:sp>
      <p:sp>
        <p:nvSpPr>
          <p:cNvPr id="654" name="Google Shape;654;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84</a:t>
            </a:fld>
            <a:endParaRPr>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Virtual machines basics</a:t>
            </a:r>
            <a:endParaRPr/>
          </a:p>
        </p:txBody>
      </p:sp>
      <p:sp>
        <p:nvSpPr>
          <p:cNvPr id="660" name="Google Shape;660;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en-US">
                <a:latin typeface="Times New Roman"/>
                <a:ea typeface="Times New Roman"/>
                <a:cs typeface="Times New Roman"/>
                <a:sym typeface="Times New Roman"/>
              </a:rPr>
              <a:t>A virtual machine (VM) is a virtual environment that functions as a virtual computer system with its own CPU, memory, network interface, and storage, created on a physical hardware system (located off- or on-premises). Software called a hypervisor separates the machine’s resources from the hardware and provisions them appropriately so they can be used by the VM. </a:t>
            </a:r>
            <a:endParaRPr/>
          </a:p>
          <a:p>
            <a:pPr marL="228600" lvl="0" indent="-228600" algn="just"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The physical machines, equipped with a hypervisor such as Kernel-based Virtual Machine (KVM), is called the host machine, host computer, host operating system, or simply host. The many VMs that use its resources are guest machines, guest computers, guest operating systems, or simply guests. The hypervisor treats compute resources—like CPU, memory, and storage—as a pool of resources that can easily be relocated between existing guests or to new virtual machines.</a:t>
            </a:r>
            <a:endParaRPr/>
          </a:p>
          <a:p>
            <a:pPr marL="228600" lvl="0" indent="-228600" algn="just" rtl="0">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Types of Virtual Machines : Two types</a:t>
            </a:r>
            <a:endParaRPr>
              <a:latin typeface="Times New Roman"/>
              <a:ea typeface="Times New Roman"/>
              <a:cs typeface="Times New Roman"/>
              <a:sym typeface="Times New Roman"/>
            </a:endParaRPr>
          </a:p>
        </p:txBody>
      </p:sp>
      <p:sp>
        <p:nvSpPr>
          <p:cNvPr id="661" name="Google Shape;661;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System Virtual Machine</a:t>
            </a:r>
            <a:endParaRPr>
              <a:latin typeface="Times New Roman"/>
              <a:ea typeface="Times New Roman"/>
              <a:cs typeface="Times New Roman"/>
              <a:sym typeface="Times New Roman"/>
            </a:endParaRPr>
          </a:p>
        </p:txBody>
      </p:sp>
      <p:sp>
        <p:nvSpPr>
          <p:cNvPr id="667" name="Google Shape;667;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These types of virtual machines gives us complete system platform and gives the execution of the complete virtual operating system. Just like virtual box, system virtual machine is providing an environment for an OS to be installed completely.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We can see in below image that our hardware of Real Machine is being distributed between two simulated operating systems by Virtual machine monitor. And then some programs, processes are going on in that distributed hardware of simulated machines separately.</a:t>
            </a:r>
            <a:endParaRPr>
              <a:latin typeface="Times New Roman"/>
              <a:ea typeface="Times New Roman"/>
              <a:cs typeface="Times New Roman"/>
              <a:sym typeface="Times New Roman"/>
            </a:endParaRPr>
          </a:p>
        </p:txBody>
      </p:sp>
      <p:sp>
        <p:nvSpPr>
          <p:cNvPr id="668" name="Google Shape;668;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86</a:t>
            </a:fld>
            <a:endParaRPr>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pic>
        <p:nvPicPr>
          <p:cNvPr id="674" name="Google Shape;674;p82"/>
          <p:cNvPicPr preferRelativeResize="0"/>
          <p:nvPr/>
        </p:nvPicPr>
        <p:blipFill rotWithShape="1">
          <a:blip r:embed="rId3">
            <a:alphaModFix/>
          </a:blip>
          <a:srcRect/>
          <a:stretch/>
        </p:blipFill>
        <p:spPr>
          <a:xfrm>
            <a:off x="1828800" y="489767"/>
            <a:ext cx="8562109" cy="589755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Process virtual machines</a:t>
            </a:r>
            <a:endParaRPr>
              <a:latin typeface="Times New Roman"/>
              <a:ea typeface="Times New Roman"/>
              <a:cs typeface="Times New Roman"/>
              <a:sym typeface="Times New Roman"/>
            </a:endParaRPr>
          </a:p>
        </p:txBody>
      </p:sp>
      <p:sp>
        <p:nvSpPr>
          <p:cNvPr id="680" name="Google Shape;68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While process virtual machines, unlike system virtual machine, does not provide us with the facility to install the virtual operating system completely.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Rather it creates virtual environment of that OS while using some app or program and this environment will be destroyed as soon as we exit from that app.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Like in below image, there are some apps running on main OS as well some virtual machines are created to run other apps.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This shows that as those programs required different OS, process virtual machine provided them with that for the time being those programs are running.</a:t>
            </a:r>
            <a:endParaRPr>
              <a:latin typeface="Times New Roman"/>
              <a:ea typeface="Times New Roman"/>
              <a:cs typeface="Times New Roman"/>
              <a:sym typeface="Times New Roman"/>
            </a:endParaRPr>
          </a:p>
        </p:txBody>
      </p:sp>
      <p:sp>
        <p:nvSpPr>
          <p:cNvPr id="681" name="Google Shape;681;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88</a:t>
            </a:fld>
            <a:endParaRPr>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pic>
        <p:nvPicPr>
          <p:cNvPr id="687" name="Google Shape;687;p84"/>
          <p:cNvPicPr preferRelativeResize="0"/>
          <p:nvPr/>
        </p:nvPicPr>
        <p:blipFill rotWithShape="1">
          <a:blip r:embed="rId3">
            <a:alphaModFix/>
          </a:blip>
          <a:srcRect/>
          <a:stretch/>
        </p:blipFill>
        <p:spPr>
          <a:xfrm>
            <a:off x="2078182" y="411468"/>
            <a:ext cx="7698037" cy="57815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Cloud Broker</a:t>
            </a:r>
            <a:endParaRPr>
              <a:latin typeface="Times New Roman"/>
              <a:ea typeface="Times New Roman"/>
              <a:cs typeface="Times New Roman"/>
              <a:sym typeface="Times New Roman"/>
            </a:endParaRPr>
          </a:p>
        </p:txBody>
      </p:sp>
      <p:sp>
        <p:nvSpPr>
          <p:cNvPr id="144" name="Google Shape;14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An organization or a unit that manages the performance, use, and delivery of cloud services by enhancing specific capability and offers value-added services to cloud consumers. It combines and integrates various services into one or more new services. They provide service arbitrage which allows flexibility and opportunistic choices. There are major three services offered by a cloud broker: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Service Intermediation.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Service Aggregation.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Service Arbitrage.</a:t>
            </a:r>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145" name="Google Shape;14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a:t>
            </a:fld>
            <a:endParaRPr>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latin typeface="Times New Roman"/>
                <a:ea typeface="Times New Roman"/>
                <a:cs typeface="Times New Roman"/>
                <a:sym typeface="Times New Roman"/>
              </a:rPr>
              <a:t>Virtual Machine Language </a:t>
            </a:r>
            <a:endParaRPr>
              <a:latin typeface="Times New Roman"/>
              <a:ea typeface="Times New Roman"/>
              <a:cs typeface="Times New Roman"/>
              <a:sym typeface="Times New Roman"/>
            </a:endParaRPr>
          </a:p>
        </p:txBody>
      </p:sp>
      <p:sp>
        <p:nvSpPr>
          <p:cNvPr id="693" name="Google Shape;693;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It’s type of language which can be understood by different operating systems. It is platform-independent.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Just like to run any programming language (C, python, or java) we need specific compiler that actually converts that code into system understandable code (also known as byte code).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The same virtual machine language works.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If we want to use code that can be executed on different types of operating systems like (Windows, Linux, etc) then virtual machine language will be helpful.</a:t>
            </a:r>
            <a:endParaRPr>
              <a:latin typeface="Times New Roman"/>
              <a:ea typeface="Times New Roman"/>
              <a:cs typeface="Times New Roman"/>
              <a:sym typeface="Times New Roman"/>
            </a:endParaRPr>
          </a:p>
          <a:p>
            <a:pPr marL="228600" lvl="0" indent="0" algn="l" rtl="0">
              <a:lnSpc>
                <a:spcPct val="90000"/>
              </a:lnSpc>
              <a:spcBef>
                <a:spcPts val="1000"/>
              </a:spcBef>
              <a:spcAft>
                <a:spcPts val="0"/>
              </a:spcAft>
              <a:buSzPts val="1800"/>
              <a:buNone/>
            </a:pP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694" name="Google Shape;694;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90</a:t>
            </a:fld>
            <a:endParaRPr>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a:p>
        </p:txBody>
      </p:sp>
      <p:pic>
        <p:nvPicPr>
          <p:cNvPr id="700" name="Google Shape;700;p86"/>
          <p:cNvPicPr preferRelativeResize="0"/>
          <p:nvPr/>
        </p:nvPicPr>
        <p:blipFill rotWithShape="1">
          <a:blip r:embed="rId3">
            <a:alphaModFix/>
          </a:blip>
          <a:srcRect l="20823" t="18655" r="19652" b="6535"/>
          <a:stretch/>
        </p:blipFill>
        <p:spPr>
          <a:xfrm>
            <a:off x="1558637" y="304205"/>
            <a:ext cx="9081654" cy="641727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Memory architecture emulation</a:t>
            </a:r>
            <a:endParaRPr/>
          </a:p>
        </p:txBody>
      </p:sp>
      <p:pic>
        <p:nvPicPr>
          <p:cNvPr id="706" name="Google Shape;706;p87"/>
          <p:cNvPicPr preferRelativeResize="0">
            <a:picLocks noGrp="1"/>
          </p:cNvPicPr>
          <p:nvPr>
            <p:ph type="body" idx="1"/>
          </p:nvPr>
        </p:nvPicPr>
        <p:blipFill rotWithShape="1">
          <a:blip r:embed="rId3">
            <a:alphaModFix/>
          </a:blip>
          <a:srcRect l="26728" t="34141" r="27445" b="13959"/>
          <a:stretch/>
        </p:blipFill>
        <p:spPr>
          <a:xfrm>
            <a:off x="1052945" y="1523999"/>
            <a:ext cx="7287491" cy="4640083"/>
          </a:xfrm>
          <a:prstGeom prst="rect">
            <a:avLst/>
          </a:prstGeom>
          <a:noFill/>
          <a:ln>
            <a:noFill/>
          </a:ln>
        </p:spPr>
      </p:pic>
      <p:sp>
        <p:nvSpPr>
          <p:cNvPr id="707" name="Google Shape;707;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a:p>
        </p:txBody>
      </p:sp>
      <p:sp>
        <p:nvSpPr>
          <p:cNvPr id="708" name="Google Shape;708;p87"/>
          <p:cNvSpPr/>
          <p:nvPr/>
        </p:nvSpPr>
        <p:spPr>
          <a:xfrm>
            <a:off x="7785144" y="3717002"/>
            <a:ext cx="412394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NONE, READ, WRITE, AND EXECUTE</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Instruction emulation</a:t>
            </a:r>
            <a:endParaRPr>
              <a:latin typeface="Times New Roman"/>
              <a:ea typeface="Times New Roman"/>
              <a:cs typeface="Times New Roman"/>
              <a:sym typeface="Times New Roman"/>
            </a:endParaRPr>
          </a:p>
        </p:txBody>
      </p:sp>
      <p:sp>
        <p:nvSpPr>
          <p:cNvPr id="714" name="Google Shape;714;p8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Techniques for instruction emulation</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interpretation, binary translation</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Start-up time (S)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cost of translating code for emulation</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one time cost for translating code</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Steady-state performance (T)</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cost of emulation</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average rate at which instructions are emulated</a:t>
            </a: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715" name="Google Shape;715;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93</a:t>
            </a:fld>
            <a:endParaRPr>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Operating system emulation</a:t>
            </a:r>
            <a:endParaRPr>
              <a:latin typeface="Times New Roman"/>
              <a:ea typeface="Times New Roman"/>
              <a:cs typeface="Times New Roman"/>
              <a:sym typeface="Times New Roman"/>
            </a:endParaRPr>
          </a:p>
        </p:txBody>
      </p:sp>
      <p:sp>
        <p:nvSpPr>
          <p:cNvPr id="721" name="Google Shape;721;p8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en-US">
                <a:latin typeface="Times New Roman"/>
                <a:ea typeface="Times New Roman"/>
                <a:cs typeface="Times New Roman"/>
                <a:sym typeface="Times New Roman"/>
              </a:rPr>
              <a:t>•	A PVM emulates the function or semantics of the guest’s OS calls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not emulate individual instructions in the guest OS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Different from instruction emulation</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given enough time, any function can be performed on the input operands to produce a result</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most ISAs perform same functions, ISA emulation is always possible</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100000"/>
              <a:buNone/>
            </a:pPr>
            <a:r>
              <a:rPr lang="en-US">
                <a:latin typeface="Times New Roman"/>
                <a:ea typeface="Times New Roman"/>
                <a:cs typeface="Times New Roman"/>
                <a:sym typeface="Times New Roman"/>
              </a:rPr>
              <a:t>– with OS, it is possible that providing some host function is impossible, operation semantic mismatch</a:t>
            </a:r>
            <a:endParaRPr>
              <a:latin typeface="Times New Roman"/>
              <a:ea typeface="Times New Roman"/>
              <a:cs typeface="Times New Roman"/>
              <a:sym typeface="Times New Roman"/>
            </a:endParaRPr>
          </a:p>
          <a:p>
            <a:pPr marL="228600" lvl="0" indent="-10414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722" name="Google Shape;722;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94</a:t>
            </a:fld>
            <a:endParaRPr>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Different source and target OS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semantic translation of mapping required</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may be difficult or impossible</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ad-hoc process on a case-by-case basis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Same source and target OS</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emulate the guest calling convention</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800"/>
              <a:buNone/>
            </a:pPr>
            <a:r>
              <a:rPr lang="en-US">
                <a:latin typeface="Times New Roman"/>
                <a:ea typeface="Times New Roman"/>
                <a:cs typeface="Times New Roman"/>
                <a:sym typeface="Times New Roman"/>
              </a:rPr>
              <a:t> – guest system call jumps to runtime, which provides wrapper code</a:t>
            </a: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
        <p:nvSpPr>
          <p:cNvPr id="728" name="Google Shape;728;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95</a:t>
            </a:fld>
            <a:endParaRPr>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High level VN architecture</a:t>
            </a:r>
            <a:endParaRPr>
              <a:latin typeface="Times New Roman"/>
              <a:ea typeface="Times New Roman"/>
              <a:cs typeface="Times New Roman"/>
              <a:sym typeface="Times New Roman"/>
            </a:endParaRPr>
          </a:p>
        </p:txBody>
      </p:sp>
      <p:sp>
        <p:nvSpPr>
          <p:cNvPr id="734" name="Google Shape;734;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Virtual networking enables communication between multiple computers, virtual machines (VMs), virtual servers, or other devices across different office and data center locations. While physical networking connects computers through cabling and other hardware, virtual networking extends these capabilities by using software management to connect computers and servers over the Internet. It uses virtualized versions of traditional network tools, like switches and network adapters, allowing for more efficient routing and easier network configuration changes.</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Virtual networking enables devices across many locations to function with the same capabilities as a traditional physical network. This allows for data centers to stretch across different physical locations, and gives network administrators new and more efficient options, like the ability to easily modify the network as needs change, without having to switch out or buy more hardware; greater flexibility in provisioning the network to specific needs and applications; and the capacity to move workloads across the network infrastructure without compromising service, security, and availability.</a:t>
            </a:r>
            <a:endParaRPr>
              <a:latin typeface="Times New Roman"/>
              <a:ea typeface="Times New Roman"/>
              <a:cs typeface="Times New Roman"/>
              <a:sym typeface="Times New Roman"/>
            </a:endParaRPr>
          </a:p>
        </p:txBody>
      </p:sp>
      <p:sp>
        <p:nvSpPr>
          <p:cNvPr id="735" name="Google Shape;735;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96</a:t>
            </a:fld>
            <a:endParaRPr>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How does virtual networking work?</a:t>
            </a:r>
            <a:endParaRPr>
              <a:latin typeface="Times New Roman"/>
              <a:ea typeface="Times New Roman"/>
              <a:cs typeface="Times New Roman"/>
              <a:sym typeface="Times New Roman"/>
            </a:endParaRPr>
          </a:p>
        </p:txBody>
      </p:sp>
      <p:sp>
        <p:nvSpPr>
          <p:cNvPr id="741" name="Google Shape;741;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A virtual network connects virtual machines and devices, no matter their location, using software. In a physical network, layer 2 and 3 functions of the OSI model happen within physical switches and routers. Plus, physical network interface cards (NIC) and network adapters are used to connect computers and servers to the network. Virtual networking shifts these and other activities to software. A software application, called a virtual switch or vSwitch, controls and directs communication between the existing physical network and virtual parts of the network, like virtual machines. And a virtual network adapter allows computers and VMs to connect to a network, including making it possible for all the machines on a local area network (LAN) to connect to a larger network.</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In a physical network, LANs are created to connect multiple devices to shared resources, like network storage, usually through Ethernet cables or Wi-Fi. But virtual networking creates the possibility for virtual LANs (VLANs), where the grouping is configured through software. This means that computers connected to different network switches can behave as if they’re all connected to the same one, and, conversely, computers that share cabling can be kept on separate networks, rather than physically connecting machines using cabling equipment and hardware.</a:t>
            </a:r>
            <a:endParaRPr>
              <a:latin typeface="Times New Roman"/>
              <a:ea typeface="Times New Roman"/>
              <a:cs typeface="Times New Roman"/>
              <a:sym typeface="Times New Roman"/>
            </a:endParaRPr>
          </a:p>
          <a:p>
            <a:pPr marL="228600" lvl="0" indent="-90804"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
        <p:nvSpPr>
          <p:cNvPr id="742" name="Google Shape;742;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97</a:t>
            </a:fld>
            <a:endParaRPr>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Advantages of virtual networking</a:t>
            </a:r>
            <a:endParaRPr>
              <a:latin typeface="Times New Roman"/>
              <a:ea typeface="Times New Roman"/>
              <a:cs typeface="Times New Roman"/>
              <a:sym typeface="Times New Roman"/>
            </a:endParaRPr>
          </a:p>
        </p:txBody>
      </p:sp>
      <p:sp>
        <p:nvSpPr>
          <p:cNvPr id="748" name="Google Shape;748;p9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Virtual networking delivers a variety of business benefits, from lowering capital expenditures and maintenance costs to easily segmenting networks. Specifically, a virtual network:</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Streamlines the amount of network hardware (cabling, switches, etc.) through shifting many functions to software</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Reduces the cost and complexity of managing network hardware and software through centralized control</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Offers more flexible options for network routing structure and configuration, including easier options for segmenting and subdividing the network</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Improves control over network traffic with more fine-grained options, like configuring firewalls at the virtual NIC level</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Increases IT productivity through remote and automated service activation and performance testing</a:t>
            </a:r>
            <a:endParaRPr>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ct val="100000"/>
              <a:buFont typeface="Times New Roman"/>
              <a:buChar char="•"/>
            </a:pPr>
            <a:r>
              <a:rPr lang="en-US">
                <a:latin typeface="Times New Roman"/>
                <a:ea typeface="Times New Roman"/>
                <a:cs typeface="Times New Roman"/>
                <a:sym typeface="Times New Roman"/>
              </a:rPr>
              <a:t>Boosts business scalability and flexibility by enabling virtual upgrades, automated configuring, and modular changes to network appliances and applications </a:t>
            </a:r>
            <a:endParaRPr>
              <a:latin typeface="Times New Roman"/>
              <a:ea typeface="Times New Roman"/>
              <a:cs typeface="Times New Roman"/>
              <a:sym typeface="Times New Roman"/>
            </a:endParaRPr>
          </a:p>
        </p:txBody>
      </p:sp>
      <p:sp>
        <p:nvSpPr>
          <p:cNvPr id="749" name="Google Shape;749;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98</a:t>
            </a:fld>
            <a:endParaRPr>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Resource virtualization (Processors, Memory, Input/Output)</a:t>
            </a: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755" name="Google Shape;755;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To support virtualization, processors such as the x86 employ a special running mode and instructions, known as hardware-assisted virtualization.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In this way, the VMM and guest OS run in different modes and all sensitive instructions of the guest OS and its applications are trapped in the VMM. </a:t>
            </a:r>
            <a:endParaRPr>
              <a:latin typeface="Times New Roman"/>
              <a:ea typeface="Times New Roman"/>
              <a:cs typeface="Times New Roman"/>
              <a:sym typeface="Times New Roman"/>
            </a:endParaRPr>
          </a:p>
          <a:p>
            <a:pPr marL="228600" lvl="0" indent="-228600" algn="l" rtl="0">
              <a:lnSpc>
                <a:spcPct val="90000"/>
              </a:lnSpc>
              <a:spcBef>
                <a:spcPts val="0"/>
              </a:spcBef>
              <a:spcAft>
                <a:spcPts val="0"/>
              </a:spcAft>
              <a:buClr>
                <a:schemeClr val="dk1"/>
              </a:buClr>
              <a:buSzPts val="2800"/>
              <a:buFont typeface="Times New Roman"/>
              <a:buChar char="•"/>
            </a:pPr>
            <a:r>
              <a:rPr lang="en-US">
                <a:latin typeface="Times New Roman"/>
                <a:ea typeface="Times New Roman"/>
                <a:cs typeface="Times New Roman"/>
                <a:sym typeface="Times New Roman"/>
              </a:rPr>
              <a:t>To save processor states, mode switching is completed by hardware. For the x86 architecture, Intel and AMD have proprietary technologies for hardware-assisted virtualization.</a:t>
            </a:r>
            <a:endParaRPr>
              <a:latin typeface="Times New Roman"/>
              <a:ea typeface="Times New Roman"/>
              <a:cs typeface="Times New Roman"/>
              <a:sym typeface="Times New Roman"/>
            </a:endParaRPr>
          </a:p>
        </p:txBody>
      </p:sp>
      <p:sp>
        <p:nvSpPr>
          <p:cNvPr id="756" name="Google Shape;756;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99</a:t>
            </a:fld>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15341</Words>
  <Application>Microsoft Office PowerPoint</Application>
  <PresentationFormat>Widescreen</PresentationFormat>
  <Paragraphs>1312</Paragraphs>
  <Slides>231</Slides>
  <Notes>227</Notes>
  <HiddenSlides>0</HiddenSlides>
  <MMClips>0</MMClips>
  <ScaleCrop>false</ScaleCrop>
  <HeadingPairs>
    <vt:vector size="4" baseType="variant">
      <vt:variant>
        <vt:lpstr>Theme</vt:lpstr>
      </vt:variant>
      <vt:variant>
        <vt:i4>1</vt:i4>
      </vt:variant>
      <vt:variant>
        <vt:lpstr>Slide Titles</vt:lpstr>
      </vt:variant>
      <vt:variant>
        <vt:i4>231</vt:i4>
      </vt:variant>
    </vt:vector>
  </HeadingPairs>
  <TitlesOfParts>
    <vt:vector size="232" baseType="lpstr">
      <vt:lpstr>Office Theme</vt:lpstr>
      <vt:lpstr>TCS 451 Virtualization and Cloud Computing</vt:lpstr>
      <vt:lpstr>Unit – I</vt:lpstr>
      <vt:lpstr>Why Cloud Computing (CC)? </vt:lpstr>
      <vt:lpstr>Different Perspectives on CC</vt:lpstr>
      <vt:lpstr>Different Stakeholders in CC</vt:lpstr>
      <vt:lpstr>National Institute of Standards and Technology (NIST)</vt:lpstr>
      <vt:lpstr>Cloud Service Providers</vt:lpstr>
      <vt:lpstr>Cloud Carrier</vt:lpstr>
      <vt:lpstr>Cloud Broker</vt:lpstr>
      <vt:lpstr>Cloud Auditor</vt:lpstr>
      <vt:lpstr>Cloud Consumer</vt:lpstr>
      <vt:lpstr>Assignment 1</vt:lpstr>
      <vt:lpstr>Total cost of ownership (TCO) </vt:lpstr>
      <vt:lpstr>PowerPoint Presentation</vt:lpstr>
      <vt:lpstr>Characteristics of cloud computing</vt:lpstr>
      <vt:lpstr>Vision of Cloud Computing</vt:lpstr>
      <vt:lpstr>Cloud Computing Reference Model</vt:lpstr>
      <vt:lpstr>Cloud Computing Challenges</vt:lpstr>
      <vt:lpstr>Evolution of Cloud Computing</vt:lpstr>
      <vt:lpstr>Distributed Systems</vt:lpstr>
      <vt:lpstr>Mainframe computing</vt:lpstr>
      <vt:lpstr>Cluster computing</vt:lpstr>
      <vt:lpstr>Grid computing</vt:lpstr>
      <vt:lpstr>Virtualization</vt:lpstr>
      <vt:lpstr>Web 2.0</vt:lpstr>
      <vt:lpstr>Service orientation</vt:lpstr>
      <vt:lpstr>Utility computing</vt:lpstr>
      <vt:lpstr>Cloud Computing Platforms and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2</vt:lpstr>
      <vt:lpstr>Presentation</vt:lpstr>
      <vt:lpstr>Unit - II</vt:lpstr>
      <vt:lpstr>Virtualization in Cloud Computing and Types</vt:lpstr>
      <vt:lpstr>PowerPoint Presentation</vt:lpstr>
      <vt:lpstr>BENEFITS OF VIRTUALIZATION </vt:lpstr>
      <vt:lpstr>Types of Virtualization</vt:lpstr>
      <vt:lpstr>Application Virtualization</vt:lpstr>
      <vt:lpstr>Network Virtualization</vt:lpstr>
      <vt:lpstr>Desktop Virtualization</vt:lpstr>
      <vt:lpstr>Storage Virtualization</vt:lpstr>
      <vt:lpstr>Server Virtualization</vt:lpstr>
      <vt:lpstr>Data virtualization</vt:lpstr>
      <vt:lpstr>Difference between Full Virtualization and Paravirtualization</vt:lpstr>
      <vt:lpstr>PowerPoint Presentation</vt:lpstr>
      <vt:lpstr>PowerPoint Presentation</vt:lpstr>
      <vt:lpstr>Partial Virtualization</vt:lpstr>
      <vt:lpstr>Hypervisor</vt:lpstr>
      <vt:lpstr>TYPE-1 Hypervisor</vt:lpstr>
      <vt:lpstr>Pros &amp; Cons of Type-1 Hypervisor</vt:lpstr>
      <vt:lpstr>TYPE-2 Hypervisor</vt:lpstr>
      <vt:lpstr>Pros &amp; Cons of Type-2 Hypervisor</vt:lpstr>
      <vt:lpstr>Pros of Virtualization </vt:lpstr>
      <vt:lpstr>PowerPoint Presentation</vt:lpstr>
      <vt:lpstr>PowerPoint Presentation</vt:lpstr>
      <vt:lpstr>Cons of Virtualization</vt:lpstr>
      <vt:lpstr>PowerPoint Presentation</vt:lpstr>
      <vt:lpstr>Xen: Para virtualization </vt:lpstr>
      <vt:lpstr>PowerPoint Presentation</vt:lpstr>
      <vt:lpstr>PowerPoint Presentation</vt:lpstr>
      <vt:lpstr>PowerPoint Presentation</vt:lpstr>
      <vt:lpstr>PowerPoint Presentation</vt:lpstr>
      <vt:lpstr>PowerPoint Presentation</vt:lpstr>
      <vt:lpstr>VMware: Full Virtualization </vt:lpstr>
      <vt:lpstr>PowerPoint Presentation</vt:lpstr>
      <vt:lpstr>PowerPoint Presentation</vt:lpstr>
      <vt:lpstr>PowerPoint Presentation</vt:lpstr>
      <vt:lpstr>PowerPoint Presentation</vt:lpstr>
      <vt:lpstr>PowerPoint Presentation</vt:lpstr>
      <vt:lpstr>Microsoft Hyper-V</vt:lpstr>
      <vt:lpstr>PowerPoint Presentation</vt:lpstr>
      <vt:lpstr>PowerPoint Presentation</vt:lpstr>
      <vt:lpstr>Assignment 3</vt:lpstr>
      <vt:lpstr>Presentation</vt:lpstr>
      <vt:lpstr>Unit - III</vt:lpstr>
      <vt:lpstr>Virtual machines basics</vt:lpstr>
      <vt:lpstr>System Virtual Machine</vt:lpstr>
      <vt:lpstr>PowerPoint Presentation</vt:lpstr>
      <vt:lpstr>Process virtual machines</vt:lpstr>
      <vt:lpstr>PowerPoint Presentation</vt:lpstr>
      <vt:lpstr>Virtual Machine Language </vt:lpstr>
      <vt:lpstr>PowerPoint Presentation</vt:lpstr>
      <vt:lpstr>Memory architecture emulation</vt:lpstr>
      <vt:lpstr>Instruction emulation</vt:lpstr>
      <vt:lpstr>Operating system emulation</vt:lpstr>
      <vt:lpstr>PowerPoint Presentation</vt:lpstr>
      <vt:lpstr>High level VN architecture</vt:lpstr>
      <vt:lpstr>How does virtual networking work?</vt:lpstr>
      <vt:lpstr>Advantages of virtual networking</vt:lpstr>
      <vt:lpstr>Resource virtualization (Processors, Memory, Input/Output) </vt:lpstr>
      <vt:lpstr>Hardware Support for Virtualization</vt:lpstr>
      <vt:lpstr>PowerPoint Presentation</vt:lpstr>
      <vt:lpstr>PowerPoint Presentation</vt:lpstr>
      <vt:lpstr>CPU Virtualization</vt:lpstr>
      <vt:lpstr>PowerPoint Presentation</vt:lpstr>
      <vt:lpstr>Memory Virtualization</vt:lpstr>
      <vt:lpstr>PowerPoint Presentation</vt:lpstr>
      <vt:lpstr>I/O Virtualization</vt:lpstr>
      <vt:lpstr>PowerPoint Presentation</vt:lpstr>
      <vt:lpstr>Assignment 4</vt:lpstr>
      <vt:lpstr>Presentation</vt:lpstr>
      <vt:lpstr>Unit - IV</vt:lpstr>
      <vt:lpstr>Principles of Parallel and Distributed Computing </vt:lpstr>
      <vt:lpstr>Eras of computing </vt:lpstr>
      <vt:lpstr>PowerPoint Presentation</vt:lpstr>
      <vt:lpstr>Parallel processing </vt:lpstr>
      <vt:lpstr>Hardware architectures for parallel processing </vt:lpstr>
      <vt:lpstr>Single-instruction, single-data (SISD) systems </vt:lpstr>
      <vt:lpstr>PowerPoint Presentation</vt:lpstr>
      <vt:lpstr>Single-instruction, multiple-data (SIMD) systems </vt:lpstr>
      <vt:lpstr>PowerPoint Presentation</vt:lpstr>
      <vt:lpstr>PowerPoint Presentation</vt:lpstr>
      <vt:lpstr>Multiple-instruction, single-data (MISD) systems </vt:lpstr>
      <vt:lpstr>PowerPoint Presentation</vt:lpstr>
      <vt:lpstr>PowerPoint Presentation</vt:lpstr>
      <vt:lpstr>Multiple-instruction, multiple-data (MIMD) systems </vt:lpstr>
      <vt:lpstr>PowerPoint Presentation</vt:lpstr>
      <vt:lpstr>PowerPoint Presentation</vt:lpstr>
      <vt:lpstr>Shared memory MIMD machines </vt:lpstr>
      <vt:lpstr>Distributed memory MIMD machines </vt:lpstr>
      <vt:lpstr>PowerPoint Presentation</vt:lpstr>
      <vt:lpstr>Approaches to parallel programming </vt:lpstr>
      <vt:lpstr>PowerPoint Presentation</vt:lpstr>
      <vt:lpstr>Levels of parallelism </vt:lpstr>
      <vt:lpstr>PowerPoint Presentation</vt:lpstr>
      <vt:lpstr>Distributed computing </vt:lpstr>
      <vt:lpstr>Components of a distributed system </vt:lpstr>
      <vt:lpstr>PowerPoint Presentation</vt:lpstr>
      <vt:lpstr>PowerPoint Presentation</vt:lpstr>
      <vt:lpstr>Architectural styles for distributed computing </vt:lpstr>
      <vt:lpstr>Component and connectors </vt:lpstr>
      <vt:lpstr>Software architectural styles </vt:lpstr>
      <vt:lpstr>Data centered architectures </vt:lpstr>
      <vt:lpstr>Repository architectural style</vt:lpstr>
      <vt:lpstr>Blackboard architectural style </vt:lpstr>
      <vt:lpstr>Data-flow architectures </vt:lpstr>
      <vt:lpstr>Batch Sequential Style </vt:lpstr>
      <vt:lpstr>Pipe-and-Filter Style </vt:lpstr>
      <vt:lpstr>Virtual machine architectures </vt:lpstr>
      <vt:lpstr>Rule-Based Style </vt:lpstr>
      <vt:lpstr>Interpreter Style</vt:lpstr>
      <vt:lpstr>Call &amp; return architectures </vt:lpstr>
      <vt:lpstr>Top-Down Style </vt:lpstr>
      <vt:lpstr>Object-Oriented Style</vt:lpstr>
      <vt:lpstr>Layered Style </vt:lpstr>
      <vt:lpstr>Architectural styles based on independent components </vt:lpstr>
      <vt:lpstr>PowerPoint Presentation</vt:lpstr>
      <vt:lpstr>System architectural styles</vt:lpstr>
      <vt:lpstr>Client/server</vt:lpstr>
      <vt:lpstr>PowerPoint Presentation</vt:lpstr>
      <vt:lpstr>Two-tier architecture </vt:lpstr>
      <vt:lpstr>Three-tier architecture/N-tier architecture</vt:lpstr>
      <vt:lpstr>Peer-to-peer </vt:lpstr>
      <vt:lpstr>Peer-to-peer architectural style</vt:lpstr>
      <vt:lpstr>Models for inter process communication </vt:lpstr>
      <vt:lpstr>Message-based communication </vt:lpstr>
      <vt:lpstr>PowerPoint Presentation</vt:lpstr>
      <vt:lpstr>Models for message-based communication </vt:lpstr>
      <vt:lpstr>PowerPoint Presentation</vt:lpstr>
      <vt:lpstr>Technologies for distributed computing </vt:lpstr>
      <vt:lpstr>Remote procedure call </vt:lpstr>
      <vt:lpstr>PowerPoint Presentation</vt:lpstr>
      <vt:lpstr>The RPC reference model</vt:lpstr>
      <vt:lpstr>Distributed object frameworks </vt:lpstr>
      <vt:lpstr>PowerPoint Presentation</vt:lpstr>
      <vt:lpstr>The distributed object programming model</vt:lpstr>
      <vt:lpstr>Examples of distributed object frameworks </vt:lpstr>
      <vt:lpstr>PowerPoint Presentation</vt:lpstr>
      <vt:lpstr>Service-oriented computing </vt:lpstr>
      <vt:lpstr>PowerPoint Presentation</vt:lpstr>
      <vt:lpstr>PowerPoint Presentation</vt:lpstr>
      <vt:lpstr>Service-oriented architecture (SOA) </vt:lpstr>
      <vt:lpstr>Features </vt:lpstr>
      <vt:lpstr>PowerPoint Presentation</vt:lpstr>
      <vt:lpstr>PowerPoint Presentation</vt:lpstr>
      <vt:lpstr>Web services </vt:lpstr>
      <vt:lpstr>WS technology Stack</vt:lpstr>
      <vt:lpstr>PowerPoint Presentation</vt:lpstr>
      <vt:lpstr>SOAP Messages</vt:lpstr>
      <vt:lpstr>SOAP Messages</vt:lpstr>
      <vt:lpstr>Service orientation and cloud computing </vt:lpstr>
      <vt:lpstr>Assignment 5</vt:lpstr>
      <vt:lpstr>Presentation</vt:lpstr>
      <vt:lpstr>Unit - V</vt:lpstr>
      <vt:lpstr>Workload Distribution Architecture</vt:lpstr>
      <vt:lpstr>PowerPoint Presentation</vt:lpstr>
      <vt:lpstr>PowerPoint Presentation</vt:lpstr>
      <vt:lpstr>PowerPoint Presentation</vt:lpstr>
      <vt:lpstr>Resource Pooling Architecture</vt:lpstr>
      <vt:lpstr>PowerPoint Presentation</vt:lpstr>
      <vt:lpstr>PowerPoint Presentation</vt:lpstr>
      <vt:lpstr>PowerPoint Presentation</vt:lpstr>
      <vt:lpstr>PowerPoint Presentation</vt:lpstr>
      <vt:lpstr>PowerPoint Presentation</vt:lpstr>
      <vt:lpstr>PowerPoint Presentation</vt:lpstr>
      <vt:lpstr>Dynamic Scalability Architecture</vt:lpstr>
      <vt:lpstr>PowerPoint Presentation</vt:lpstr>
      <vt:lpstr>PowerPoint Presentation</vt:lpstr>
      <vt:lpstr>PowerPoint Presentation</vt:lpstr>
      <vt:lpstr>Elastic Resource Capacity Architecture</vt:lpstr>
      <vt:lpstr>PowerPoint Presentation</vt:lpstr>
      <vt:lpstr>PowerPoint Presentation</vt:lpstr>
      <vt:lpstr>Service Load Balancing Architecture</vt:lpstr>
      <vt:lpstr>PowerPoint Presentation</vt:lpstr>
      <vt:lpstr>PowerPoint Presentation</vt:lpstr>
      <vt:lpstr>Cloud Bursting Architecture</vt:lpstr>
      <vt:lpstr>PowerPoint Presentation</vt:lpstr>
      <vt:lpstr>Elastic Disk Provisioning Architecture</vt:lpstr>
      <vt:lpstr>PowerPoint Presentation</vt:lpstr>
      <vt:lpstr>PowerPoint Presentation</vt:lpstr>
      <vt:lpstr>Redundant Storage Architecture</vt:lpstr>
      <vt:lpstr>PowerPoint Presentation</vt:lpstr>
      <vt:lpstr>PowerPoint Presentation</vt:lpstr>
      <vt:lpstr>PowerPoint Presentation</vt:lpstr>
      <vt:lpstr>Cloud Computing Reference Architecture (CCRA)</vt:lpstr>
      <vt:lpstr>PowerPoint Presentation</vt:lpstr>
      <vt:lpstr>Benefits of CCRA</vt:lpstr>
      <vt:lpstr>Migration Risks and Mitigation</vt:lpstr>
      <vt:lpstr>PowerPoint Presentation</vt:lpstr>
      <vt:lpstr>PowerPoint Presentation</vt:lpstr>
      <vt:lpstr>Assignment 6</vt:lpstr>
      <vt:lpstr>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TCS 451 Virtualization and Cloud Computing</dc:title>
  <dc:creator>New</dc:creator>
  <cp:lastModifiedBy>aman singh</cp:lastModifiedBy>
  <cp:revision>4</cp:revision>
  <dcterms:created xsi:type="dcterms:W3CDTF">2022-02-24T03:42:31Z</dcterms:created>
  <dcterms:modified xsi:type="dcterms:W3CDTF">2022-05-02T11:12:45Z</dcterms:modified>
</cp:coreProperties>
</file>